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4.jpeg" ContentType="image/jpeg"/>
  <Override PartName="/ppt/media/image25.jpeg" ContentType="image/jpeg"/>
  <Override PartName="/ppt/media/image26.jpeg" ContentType="image/jpeg"/>
  <Override PartName="/ppt/media/image27.jpeg" ContentType="image/jpeg"/>
  <Override PartName="/ppt/media/image28.jpeg" ContentType="image/jpeg"/>
  <Override PartName="/ppt/media/image29.jpeg" ContentType="image/jpeg"/>
  <Override PartName="/ppt/media/image30.jpeg" ContentType="image/jpeg"/>
  <Override PartName="/ppt/media/image31.jpeg" ContentType="image/jpeg"/>
  <Override PartName="/ppt/media/image32.jpeg" ContentType="image/jpeg"/>
  <Override PartName="/ppt/media/image33.jpeg" ContentType="image/jpeg"/>
  <Override PartName="/ppt/media/image34.jpeg" ContentType="image/jpeg"/>
  <Override PartName="/ppt/media/image35.jpeg" ContentType="image/jpeg"/>
  <Override PartName="/ppt/media/image36.jpeg" ContentType="image/jpeg"/>
  <Override PartName="/ppt/media/image37.jpeg" ContentType="image/jpeg"/>
  <Override PartName="/ppt/media/image38.jpeg" ContentType="image/jpeg"/>
  <Override PartName="/ppt/media/image39.jpeg" ContentType="image/jpeg"/>
  <Override PartName="/ppt/media/image40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</p:sldIdLst>
  <p:sldSz cx="9144000" cy="6858000"/>
  <p:notesSz cx="6858000" cy="9144000"/>
  <p:defaultTextStyle>
    <a:lvl1pPr>
      <a:defRPr>
        <a:latin typeface="Calibri"/>
        <a:ea typeface="Calibri"/>
        <a:cs typeface="Calibri"/>
        <a:sym typeface="Calibri"/>
      </a:defRPr>
    </a:lvl1pPr>
    <a:lvl2pPr indent="457200">
      <a:defRPr>
        <a:latin typeface="Calibri"/>
        <a:ea typeface="Calibri"/>
        <a:cs typeface="Calibri"/>
        <a:sym typeface="Calibri"/>
      </a:defRPr>
    </a:lvl2pPr>
    <a:lvl3pPr indent="914400">
      <a:defRPr>
        <a:latin typeface="Calibri"/>
        <a:ea typeface="Calibri"/>
        <a:cs typeface="Calibri"/>
        <a:sym typeface="Calibri"/>
      </a:defRPr>
    </a:lvl3pPr>
    <a:lvl4pPr indent="1371600">
      <a:defRPr>
        <a:latin typeface="Calibri"/>
        <a:ea typeface="Calibri"/>
        <a:cs typeface="Calibri"/>
        <a:sym typeface="Calibri"/>
      </a:defRPr>
    </a:lvl4pPr>
    <a:lvl5pPr indent="1828800">
      <a:defRPr>
        <a:latin typeface="Calibri"/>
        <a:ea typeface="Calibri"/>
        <a:cs typeface="Calibri"/>
        <a:sym typeface="Calibri"/>
      </a:defRPr>
    </a:lvl5pPr>
    <a:lvl6pPr indent="2286000">
      <a:defRPr>
        <a:latin typeface="Calibri"/>
        <a:ea typeface="Calibri"/>
        <a:cs typeface="Calibri"/>
        <a:sym typeface="Calibri"/>
      </a:defRPr>
    </a:lvl6pPr>
    <a:lvl7pPr indent="2743200">
      <a:defRPr>
        <a:latin typeface="Calibri"/>
        <a:ea typeface="Calibri"/>
        <a:cs typeface="Calibri"/>
        <a:sym typeface="Calibri"/>
      </a:defRPr>
    </a:lvl7pPr>
    <a:lvl8pPr indent="3200400">
      <a:defRPr>
        <a:latin typeface="Calibri"/>
        <a:ea typeface="Calibri"/>
        <a:cs typeface="Calibri"/>
        <a:sym typeface="Calibri"/>
      </a:defRPr>
    </a:lvl8pPr>
    <a:lvl9pPr indent="3657600">
      <a:defRPr>
        <a:latin typeface="Calibri"/>
        <a:ea typeface="Calibri"/>
        <a:cs typeface="Calibri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47" name="Shape 4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j-lt"/>
        <a:ea typeface="+mj-ea"/>
        <a:cs typeface="+mj-cs"/>
        <a:sym typeface="Avenir Book"/>
      </a:defRPr>
    </a:lvl1pPr>
    <a:lvl2pPr indent="228600" defTabSz="457200">
      <a:lnSpc>
        <a:spcPct val="125000"/>
      </a:lnSpc>
      <a:defRPr sz="2400">
        <a:latin typeface="+mj-lt"/>
        <a:ea typeface="+mj-ea"/>
        <a:cs typeface="+mj-cs"/>
        <a:sym typeface="Avenir Book"/>
      </a:defRPr>
    </a:lvl2pPr>
    <a:lvl3pPr indent="457200" defTabSz="457200">
      <a:lnSpc>
        <a:spcPct val="125000"/>
      </a:lnSpc>
      <a:defRPr sz="2400">
        <a:latin typeface="+mj-lt"/>
        <a:ea typeface="+mj-ea"/>
        <a:cs typeface="+mj-cs"/>
        <a:sym typeface="Avenir Book"/>
      </a:defRPr>
    </a:lvl3pPr>
    <a:lvl4pPr indent="685800" defTabSz="457200">
      <a:lnSpc>
        <a:spcPct val="125000"/>
      </a:lnSpc>
      <a:defRPr sz="2400">
        <a:latin typeface="+mj-lt"/>
        <a:ea typeface="+mj-ea"/>
        <a:cs typeface="+mj-cs"/>
        <a:sym typeface="Avenir Book"/>
      </a:defRPr>
    </a:lvl4pPr>
    <a:lvl5pPr indent="914400" defTabSz="457200">
      <a:lnSpc>
        <a:spcPct val="125000"/>
      </a:lnSpc>
      <a:defRPr sz="2400">
        <a:latin typeface="+mj-lt"/>
        <a:ea typeface="+mj-ea"/>
        <a:cs typeface="+mj-cs"/>
        <a:sym typeface="Avenir Book"/>
      </a:defRPr>
    </a:lvl5pPr>
    <a:lvl6pPr indent="1143000" defTabSz="457200">
      <a:lnSpc>
        <a:spcPct val="125000"/>
      </a:lnSpc>
      <a:defRPr sz="2400">
        <a:latin typeface="+mj-lt"/>
        <a:ea typeface="+mj-ea"/>
        <a:cs typeface="+mj-cs"/>
        <a:sym typeface="Avenir Book"/>
      </a:defRPr>
    </a:lvl6pPr>
    <a:lvl7pPr indent="1371600" defTabSz="457200">
      <a:lnSpc>
        <a:spcPct val="125000"/>
      </a:lnSpc>
      <a:defRPr sz="2400">
        <a:latin typeface="+mj-lt"/>
        <a:ea typeface="+mj-ea"/>
        <a:cs typeface="+mj-cs"/>
        <a:sym typeface="Avenir Book"/>
      </a:defRPr>
    </a:lvl7pPr>
    <a:lvl8pPr indent="1600200" defTabSz="457200">
      <a:lnSpc>
        <a:spcPct val="125000"/>
      </a:lnSpc>
      <a:defRPr sz="2400">
        <a:latin typeface="+mj-lt"/>
        <a:ea typeface="+mj-ea"/>
        <a:cs typeface="+mj-cs"/>
        <a:sym typeface="Avenir Book"/>
      </a:defRPr>
    </a:lvl8pPr>
    <a:lvl9pPr indent="1828800" defTabSz="457200">
      <a:lnSpc>
        <a:spcPct val="125000"/>
      </a:lnSpc>
      <a:defRPr sz="2400">
        <a:latin typeface="+mj-lt"/>
        <a:ea typeface="+mj-ea"/>
        <a:cs typeface="+mj-cs"/>
        <a:sym typeface="Avenir Book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>
            <p:ph type="title"/>
          </p:nvPr>
        </p:nvSpPr>
        <p:spPr>
          <a:xfrm>
            <a:off x="685800" y="1844675"/>
            <a:ext cx="7772400" cy="204152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Texto del título</a:t>
            </a:r>
          </a:p>
        </p:txBody>
      </p:sp>
      <p:sp>
        <p:nvSpPr>
          <p:cNvPr id="7" name="Shape 7"/>
          <p:cNvSpPr/>
          <p:nvPr>
            <p:ph type="body" idx="1"/>
          </p:nvPr>
        </p:nvSpPr>
        <p:spPr>
          <a:xfrm>
            <a:off x="1371600" y="3886200"/>
            <a:ext cx="6400800" cy="29718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Nivel de texto 1</a:t>
            </a:r>
            <a:endParaRPr sz="3200">
              <a:solidFill>
                <a:srgbClr val="888888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Nivel de texto 2</a:t>
            </a:r>
            <a:endParaRPr sz="3200">
              <a:solidFill>
                <a:srgbClr val="888888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Nivel de texto 3</a:t>
            </a:r>
            <a:endParaRPr sz="3200">
              <a:solidFill>
                <a:srgbClr val="888888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Nivel de texto 4</a:t>
            </a:r>
            <a:endParaRPr sz="3200">
              <a:solidFill>
                <a:srgbClr val="888888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Nivel de texto 5</a:t>
            </a:r>
          </a:p>
        </p:txBody>
      </p:sp>
      <p:sp>
        <p:nvSpPr>
          <p:cNvPr id="8" name="Shape 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Texto del título</a:t>
            </a:r>
          </a:p>
        </p:txBody>
      </p:sp>
      <p:sp>
        <p:nvSpPr>
          <p:cNvPr id="40" name="Shape 4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Nivel de texto 1</a:t>
            </a:r>
            <a:endParaRPr sz="3200"/>
          </a:p>
          <a:p>
            <a:pPr lvl="1">
              <a:defRPr sz="1800"/>
            </a:pPr>
            <a:r>
              <a:rPr sz="3200"/>
              <a:t>Nivel de texto 2</a:t>
            </a:r>
            <a:endParaRPr sz="3200"/>
          </a:p>
          <a:p>
            <a:pPr lvl="2">
              <a:defRPr sz="1800"/>
            </a:pPr>
            <a:r>
              <a:rPr sz="3200"/>
              <a:t>Nivel de texto 3</a:t>
            </a:r>
            <a:endParaRPr sz="3200"/>
          </a:p>
          <a:p>
            <a:pPr lvl="3">
              <a:defRPr sz="1800"/>
            </a:pPr>
            <a:r>
              <a:rPr sz="3200"/>
              <a:t>Nivel de texto 4</a:t>
            </a:r>
            <a:endParaRPr sz="3200"/>
          </a:p>
          <a:p>
            <a:pPr lvl="4">
              <a:defRPr sz="1800"/>
            </a:pPr>
            <a:r>
              <a:rPr sz="3200"/>
              <a:t>Nivel de texto 5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>
            <p:ph type="title"/>
          </p:nvPr>
        </p:nvSpPr>
        <p:spPr>
          <a:xfrm>
            <a:off x="6629400" y="0"/>
            <a:ext cx="2057400" cy="6400802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Texto del título</a:t>
            </a:r>
          </a:p>
        </p:txBody>
      </p:sp>
      <p:sp>
        <p:nvSpPr>
          <p:cNvPr id="44" name="Shape 44"/>
          <p:cNvSpPr/>
          <p:nvPr>
            <p:ph type="body" idx="1"/>
          </p:nvPr>
        </p:nvSpPr>
        <p:spPr>
          <a:xfrm>
            <a:off x="457200" y="274638"/>
            <a:ext cx="6019800" cy="6583362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Nivel de texto 1</a:t>
            </a:r>
            <a:endParaRPr sz="3200"/>
          </a:p>
          <a:p>
            <a:pPr lvl="1">
              <a:defRPr sz="1800"/>
            </a:pPr>
            <a:r>
              <a:rPr sz="3200"/>
              <a:t>Nivel de texto 2</a:t>
            </a:r>
            <a:endParaRPr sz="3200"/>
          </a:p>
          <a:p>
            <a:pPr lvl="2">
              <a:defRPr sz="1800"/>
            </a:pPr>
            <a:r>
              <a:rPr sz="3200"/>
              <a:t>Nivel de texto 3</a:t>
            </a:r>
            <a:endParaRPr sz="3200"/>
          </a:p>
          <a:p>
            <a:pPr lvl="3">
              <a:defRPr sz="1800"/>
            </a:pPr>
            <a:r>
              <a:rPr sz="3200"/>
              <a:t>Nivel de texto 4</a:t>
            </a:r>
            <a:endParaRPr sz="3200"/>
          </a:p>
          <a:p>
            <a:pPr lvl="4">
              <a:defRPr sz="1800"/>
            </a:pPr>
            <a:r>
              <a:rPr sz="3200"/>
              <a:t>Nivel de texto 5</a:t>
            </a:r>
          </a:p>
        </p:txBody>
      </p:sp>
      <p:sp>
        <p:nvSpPr>
          <p:cNvPr id="45" name="Shape 4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Texto del título</a:t>
            </a:r>
          </a:p>
        </p:txBody>
      </p:sp>
      <p:sp>
        <p:nvSpPr>
          <p:cNvPr id="11" name="Shape 1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Nivel de texto 1</a:t>
            </a:r>
            <a:endParaRPr sz="3200"/>
          </a:p>
          <a:p>
            <a:pPr lvl="1">
              <a:defRPr sz="1800"/>
            </a:pPr>
            <a:r>
              <a:rPr sz="3200"/>
              <a:t>Nivel de texto 2</a:t>
            </a:r>
            <a:endParaRPr sz="3200"/>
          </a:p>
          <a:p>
            <a:pPr lvl="2">
              <a:defRPr sz="1800"/>
            </a:pPr>
            <a:r>
              <a:rPr sz="3200"/>
              <a:t>Nivel de texto 3</a:t>
            </a:r>
            <a:endParaRPr sz="3200"/>
          </a:p>
          <a:p>
            <a:pPr lvl="3">
              <a:defRPr sz="1800"/>
            </a:pPr>
            <a:r>
              <a:rPr sz="3200"/>
              <a:t>Nivel de texto 4</a:t>
            </a:r>
            <a:endParaRPr sz="3200"/>
          </a:p>
          <a:p>
            <a:pPr lvl="4">
              <a:defRPr sz="1800"/>
            </a:pPr>
            <a:r>
              <a:rPr sz="3200"/>
              <a:t>Nivel de texto 5</a:t>
            </a:r>
          </a:p>
        </p:txBody>
      </p:sp>
      <p:sp>
        <p:nvSpPr>
          <p:cNvPr id="12" name="Shape 1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>
            <p:ph type="title"/>
          </p:nvPr>
        </p:nvSpPr>
        <p:spPr>
          <a:xfrm>
            <a:off x="722312" y="4406900"/>
            <a:ext cx="7772401" cy="2451100"/>
          </a:xfrm>
          <a:prstGeom prst="rect">
            <a:avLst/>
          </a:prstGeom>
        </p:spPr>
        <p:txBody>
          <a:bodyPr anchor="t"/>
          <a:lstStyle>
            <a:lvl1pPr algn="l">
              <a:defRPr b="1" cap="all" sz="4000"/>
            </a:lvl1pPr>
          </a:lstStyle>
          <a:p>
            <a:pPr lvl="0">
              <a:defRPr b="0" cap="none" sz="1800"/>
            </a:pPr>
            <a:r>
              <a:rPr b="1" cap="all" sz="4000"/>
              <a:t>Texto del título</a:t>
            </a:r>
          </a:p>
        </p:txBody>
      </p:sp>
      <p:sp>
        <p:nvSpPr>
          <p:cNvPr id="15" name="Shape 15"/>
          <p:cNvSpPr/>
          <p:nvPr>
            <p:ph type="body" idx="1"/>
          </p:nvPr>
        </p:nvSpPr>
        <p:spPr>
          <a:xfrm>
            <a:off x="722312" y="1192213"/>
            <a:ext cx="7772401" cy="32146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Nivel de texto 1</a:t>
            </a:r>
            <a:endParaRPr sz="2000">
              <a:solidFill>
                <a:srgbClr val="888888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Nivel de texto 2</a:t>
            </a:r>
            <a:endParaRPr sz="2000">
              <a:solidFill>
                <a:srgbClr val="888888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Nivel de texto 3</a:t>
            </a:r>
            <a:endParaRPr sz="2000">
              <a:solidFill>
                <a:srgbClr val="888888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Nivel de texto 4</a:t>
            </a:r>
            <a:endParaRPr sz="2000">
              <a:solidFill>
                <a:srgbClr val="888888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Nivel de texto 5</a:t>
            </a:r>
          </a:p>
        </p:txBody>
      </p:sp>
      <p:sp>
        <p:nvSpPr>
          <p:cNvPr id="16" name="Shape 1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Texto del título</a:t>
            </a:r>
          </a:p>
        </p:txBody>
      </p:sp>
      <p:sp>
        <p:nvSpPr>
          <p:cNvPr id="19" name="Shape 19"/>
          <p:cNvSpPr/>
          <p:nvPr>
            <p:ph type="body" idx="1"/>
          </p:nvPr>
        </p:nvSpPr>
        <p:spPr>
          <a:xfrm>
            <a:off x="457200" y="1600199"/>
            <a:ext cx="4038600" cy="5257802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Nivel de texto 1</a:t>
            </a:r>
            <a:endParaRPr sz="2800"/>
          </a:p>
          <a:p>
            <a:pPr lvl="1">
              <a:defRPr sz="1800"/>
            </a:pPr>
            <a:r>
              <a:rPr sz="2800"/>
              <a:t>Nivel de texto 2</a:t>
            </a:r>
            <a:endParaRPr sz="2800"/>
          </a:p>
          <a:p>
            <a:pPr lvl="2">
              <a:defRPr sz="1800"/>
            </a:pPr>
            <a:r>
              <a:rPr sz="2800"/>
              <a:t>Nivel de texto 3</a:t>
            </a:r>
            <a:endParaRPr sz="2800"/>
          </a:p>
          <a:p>
            <a:pPr lvl="3">
              <a:defRPr sz="1800"/>
            </a:pPr>
            <a:r>
              <a:rPr sz="2800"/>
              <a:t>Nivel de texto 4</a:t>
            </a:r>
            <a:endParaRPr sz="2800"/>
          </a:p>
          <a:p>
            <a:pPr lvl="4">
              <a:defRPr sz="1800"/>
            </a:pPr>
            <a:r>
              <a:rPr sz="2800"/>
              <a:t>Nivel de texto 5</a:t>
            </a:r>
          </a:p>
        </p:txBody>
      </p:sp>
      <p:sp>
        <p:nvSpPr>
          <p:cNvPr id="20" name="Shape 2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>
            <p:ph type="title"/>
          </p:nvPr>
        </p:nvSpPr>
        <p:spPr>
          <a:xfrm>
            <a:off x="457200" y="256810"/>
            <a:ext cx="8229600" cy="1178656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Texto del título</a:t>
            </a:r>
          </a:p>
        </p:txBody>
      </p:sp>
      <p:sp>
        <p:nvSpPr>
          <p:cNvPr id="23" name="Shape 23"/>
          <p:cNvSpPr/>
          <p:nvPr>
            <p:ph type="body" idx="1"/>
          </p:nvPr>
        </p:nvSpPr>
        <p:spPr>
          <a:xfrm>
            <a:off x="457200" y="1435465"/>
            <a:ext cx="4040188" cy="73941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b="1" sz="2400"/>
            </a:lvl1pPr>
            <a:lvl2pPr marL="0" indent="457200">
              <a:spcBef>
                <a:spcPts val="500"/>
              </a:spcBef>
              <a:buSzTx/>
              <a:buFontTx/>
              <a:buNone/>
              <a:defRPr b="1" sz="2400"/>
            </a:lvl2pPr>
            <a:lvl3pPr marL="0" indent="914400">
              <a:spcBef>
                <a:spcPts val="500"/>
              </a:spcBef>
              <a:buSzTx/>
              <a:buFontTx/>
              <a:buNone/>
              <a:defRPr b="1" sz="2400"/>
            </a:lvl3pPr>
            <a:lvl4pPr marL="0" indent="1371600">
              <a:spcBef>
                <a:spcPts val="500"/>
              </a:spcBef>
              <a:buSzTx/>
              <a:buFontTx/>
              <a:buNone/>
              <a:defRPr b="1" sz="2400"/>
            </a:lvl4pPr>
            <a:lvl5pPr marL="0" indent="1828800">
              <a:spcBef>
                <a:spcPts val="500"/>
              </a:spcBef>
              <a:buSzTx/>
              <a:buFontTx/>
              <a:buNone/>
              <a:defRPr b="1" sz="2400"/>
            </a:lvl5pPr>
          </a:lstStyle>
          <a:p>
            <a:pPr lvl="0">
              <a:defRPr b="0" sz="1800"/>
            </a:pPr>
            <a:r>
              <a:rPr b="1" sz="2400"/>
              <a:t>Nivel de texto 1</a:t>
            </a:r>
            <a:endParaRPr b="1" sz="2400"/>
          </a:p>
          <a:p>
            <a:pPr lvl="1">
              <a:defRPr b="0" sz="1800"/>
            </a:pPr>
            <a:r>
              <a:rPr b="1" sz="2400"/>
              <a:t>Nivel de texto 2</a:t>
            </a:r>
            <a:endParaRPr b="1" sz="2400"/>
          </a:p>
          <a:p>
            <a:pPr lvl="2">
              <a:defRPr b="0" sz="1800"/>
            </a:pPr>
            <a:r>
              <a:rPr b="1" sz="2400"/>
              <a:t>Nivel de texto 3</a:t>
            </a:r>
            <a:endParaRPr b="1" sz="2400"/>
          </a:p>
          <a:p>
            <a:pPr lvl="3">
              <a:defRPr b="0" sz="1800"/>
            </a:pPr>
            <a:r>
              <a:rPr b="1" sz="2400"/>
              <a:t>Nivel de texto 4</a:t>
            </a:r>
            <a:endParaRPr b="1" sz="2400"/>
          </a:p>
          <a:p>
            <a:pPr lvl="4">
              <a:defRPr b="0" sz="1800"/>
            </a:pPr>
            <a:r>
              <a:rPr b="1" sz="2400"/>
              <a:t>Nivel de texto 5</a:t>
            </a:r>
          </a:p>
        </p:txBody>
      </p:sp>
      <p:sp>
        <p:nvSpPr>
          <p:cNvPr id="24" name="Shape 2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>
            <p:ph type="title"/>
          </p:nvPr>
        </p:nvSpPr>
        <p:spPr>
          <a:xfrm>
            <a:off x="457200" y="92075"/>
            <a:ext cx="8229600" cy="150812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Texto del título</a:t>
            </a:r>
          </a:p>
        </p:txBody>
      </p:sp>
      <p:sp>
        <p:nvSpPr>
          <p:cNvPr id="27" name="Shape 2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>
            <p:ph type="title"/>
          </p:nvPr>
        </p:nvSpPr>
        <p:spPr>
          <a:xfrm>
            <a:off x="457200" y="0"/>
            <a:ext cx="3008314" cy="1435100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 lvl="0">
              <a:defRPr b="0" sz="1800"/>
            </a:pPr>
            <a:r>
              <a:rPr b="1" sz="2000"/>
              <a:t>Texto del título</a:t>
            </a:r>
          </a:p>
        </p:txBody>
      </p:sp>
      <p:sp>
        <p:nvSpPr>
          <p:cNvPr id="32" name="Shape 32"/>
          <p:cNvSpPr/>
          <p:nvPr>
            <p:ph type="body" idx="1"/>
          </p:nvPr>
        </p:nvSpPr>
        <p:spPr>
          <a:xfrm>
            <a:off x="3575050" y="273050"/>
            <a:ext cx="5111750" cy="658495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Nivel de texto 1</a:t>
            </a:r>
            <a:endParaRPr sz="3200"/>
          </a:p>
          <a:p>
            <a:pPr lvl="1">
              <a:defRPr sz="1800"/>
            </a:pPr>
            <a:r>
              <a:rPr sz="3200"/>
              <a:t>Nivel de texto 2</a:t>
            </a:r>
            <a:endParaRPr sz="3200"/>
          </a:p>
          <a:p>
            <a:pPr lvl="2">
              <a:defRPr sz="1800"/>
            </a:pPr>
            <a:r>
              <a:rPr sz="3200"/>
              <a:t>Nivel de texto 3</a:t>
            </a:r>
            <a:endParaRPr sz="3200"/>
          </a:p>
          <a:p>
            <a:pPr lvl="3">
              <a:defRPr sz="1800"/>
            </a:pPr>
            <a:r>
              <a:rPr sz="3200"/>
              <a:t>Nivel de texto 4</a:t>
            </a:r>
            <a:endParaRPr sz="3200"/>
          </a:p>
          <a:p>
            <a:pPr lvl="4">
              <a:defRPr sz="1800"/>
            </a:pPr>
            <a:r>
              <a:rPr sz="3200"/>
              <a:t>Nivel de texto 5</a:t>
            </a:r>
          </a:p>
        </p:txBody>
      </p:sp>
      <p:sp>
        <p:nvSpPr>
          <p:cNvPr id="33" name="Shape 3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>
            <p:ph type="title"/>
          </p:nvPr>
        </p:nvSpPr>
        <p:spPr>
          <a:xfrm>
            <a:off x="1792288" y="3086100"/>
            <a:ext cx="5486401" cy="2281238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 lvl="0">
              <a:defRPr b="0" sz="1800"/>
            </a:pPr>
            <a:r>
              <a:rPr b="1" sz="2000"/>
              <a:t>Texto del título</a:t>
            </a:r>
          </a:p>
        </p:txBody>
      </p:sp>
      <p:sp>
        <p:nvSpPr>
          <p:cNvPr id="36" name="Shape 36"/>
          <p:cNvSpPr/>
          <p:nvPr>
            <p:ph type="body" idx="1"/>
          </p:nvPr>
        </p:nvSpPr>
        <p:spPr>
          <a:xfrm>
            <a:off x="1792288" y="5367337"/>
            <a:ext cx="5486401" cy="14906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pPr lvl="0">
              <a:defRPr sz="1800"/>
            </a:pPr>
            <a:r>
              <a:rPr sz="1400"/>
              <a:t>Nivel de texto 1</a:t>
            </a:r>
            <a:endParaRPr sz="1400"/>
          </a:p>
          <a:p>
            <a:pPr lvl="1">
              <a:defRPr sz="1800"/>
            </a:pPr>
            <a:r>
              <a:rPr sz="1400"/>
              <a:t>Nivel de texto 2</a:t>
            </a:r>
            <a:endParaRPr sz="1400"/>
          </a:p>
          <a:p>
            <a:pPr lvl="2">
              <a:defRPr sz="1800"/>
            </a:pPr>
            <a:r>
              <a:rPr sz="1400"/>
              <a:t>Nivel de texto 3</a:t>
            </a:r>
            <a:endParaRPr sz="1400"/>
          </a:p>
          <a:p>
            <a:pPr lvl="3">
              <a:defRPr sz="1800"/>
            </a:pPr>
            <a:r>
              <a:rPr sz="1400"/>
              <a:t>Nivel de texto 4</a:t>
            </a:r>
            <a:endParaRPr sz="1400"/>
          </a:p>
          <a:p>
            <a:pPr lvl="4">
              <a:defRPr sz="1800"/>
            </a:pPr>
            <a:r>
              <a:rPr sz="1400"/>
              <a:t>Nivel de texto 5</a:t>
            </a:r>
          </a:p>
        </p:txBody>
      </p:sp>
      <p:sp>
        <p:nvSpPr>
          <p:cNvPr id="37" name="Shape 3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457200" y="92076"/>
            <a:ext cx="8229600" cy="15081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 lvl="0">
              <a:defRPr sz="1800"/>
            </a:pPr>
            <a:r>
              <a:rPr sz="4400"/>
              <a:t>Texto del título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457200" y="1600199"/>
            <a:ext cx="8229600" cy="52578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 lvl="0">
              <a:defRPr sz="1800"/>
            </a:pPr>
            <a:r>
              <a:rPr sz="3200"/>
              <a:t>Nivel de texto 1</a:t>
            </a:r>
            <a:endParaRPr sz="3200"/>
          </a:p>
          <a:p>
            <a:pPr lvl="1">
              <a:defRPr sz="1800"/>
            </a:pPr>
            <a:r>
              <a:rPr sz="3200"/>
              <a:t>Nivel de texto 2</a:t>
            </a:r>
            <a:endParaRPr sz="3200"/>
          </a:p>
          <a:p>
            <a:pPr lvl="2">
              <a:defRPr sz="1800"/>
            </a:pPr>
            <a:r>
              <a:rPr sz="3200"/>
              <a:t>Nivel de texto 3</a:t>
            </a:r>
            <a:endParaRPr sz="3200"/>
          </a:p>
          <a:p>
            <a:pPr lvl="3">
              <a:defRPr sz="1800"/>
            </a:pPr>
            <a:r>
              <a:rPr sz="3200"/>
              <a:t>Nivel de texto 4</a:t>
            </a:r>
            <a:endParaRPr sz="3200"/>
          </a:p>
          <a:p>
            <a:pPr lvl="4">
              <a:defRPr sz="1800"/>
            </a:pPr>
            <a:r>
              <a:rPr sz="3200"/>
              <a:t>Nivel de texto 5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6553200" y="6404292"/>
            <a:ext cx="2133600" cy="269241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spd="med" advClick="1"/>
  <p:txStyles>
    <p:titleStyle>
      <a:lvl1pPr algn="ctr">
        <a:defRPr sz="4400">
          <a:latin typeface="Calibri"/>
          <a:ea typeface="Calibri"/>
          <a:cs typeface="Calibri"/>
          <a:sym typeface="Calibri"/>
        </a:defRPr>
      </a:lvl1pPr>
      <a:lvl2pPr algn="ctr">
        <a:defRPr sz="4400">
          <a:latin typeface="Calibri"/>
          <a:ea typeface="Calibri"/>
          <a:cs typeface="Calibri"/>
          <a:sym typeface="Calibri"/>
        </a:defRPr>
      </a:lvl2pPr>
      <a:lvl3pPr algn="ctr">
        <a:defRPr sz="4400">
          <a:latin typeface="Calibri"/>
          <a:ea typeface="Calibri"/>
          <a:cs typeface="Calibri"/>
          <a:sym typeface="Calibri"/>
        </a:defRPr>
      </a:lvl3pPr>
      <a:lvl4pPr algn="ctr">
        <a:defRPr sz="4400">
          <a:latin typeface="Calibri"/>
          <a:ea typeface="Calibri"/>
          <a:cs typeface="Calibri"/>
          <a:sym typeface="Calibri"/>
        </a:defRPr>
      </a:lvl4pPr>
      <a:lvl5pPr algn="ctr">
        <a:defRPr sz="4400">
          <a:latin typeface="Calibri"/>
          <a:ea typeface="Calibri"/>
          <a:cs typeface="Calibri"/>
          <a:sym typeface="Calibri"/>
        </a:defRPr>
      </a:lvl5pPr>
      <a:lvl6pPr algn="ctr">
        <a:defRPr sz="4400">
          <a:latin typeface="Calibri"/>
          <a:ea typeface="Calibri"/>
          <a:cs typeface="Calibri"/>
          <a:sym typeface="Calibri"/>
        </a:defRPr>
      </a:lvl6pPr>
      <a:lvl7pPr algn="ctr">
        <a:defRPr sz="4400">
          <a:latin typeface="Calibri"/>
          <a:ea typeface="Calibri"/>
          <a:cs typeface="Calibri"/>
          <a:sym typeface="Calibri"/>
        </a:defRPr>
      </a:lvl7pPr>
      <a:lvl8pPr algn="ctr">
        <a:defRPr sz="4400">
          <a:latin typeface="Calibri"/>
          <a:ea typeface="Calibri"/>
          <a:cs typeface="Calibri"/>
          <a:sym typeface="Calibri"/>
        </a:defRPr>
      </a:lvl8pPr>
      <a:lvl9pPr algn="ctr">
        <a:defRPr sz="4400">
          <a:latin typeface="Calibri"/>
          <a:ea typeface="Calibri"/>
          <a:cs typeface="Calibri"/>
          <a:sym typeface="Calibri"/>
        </a:defRPr>
      </a:lvl9pPr>
    </p:titleStyle>
    <p:bodyStyle>
      <a:lvl1pPr marL="342900" indent="-3429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1pPr>
      <a:lvl2pPr marL="783771" indent="-326571">
        <a:spcBef>
          <a:spcPts val="700"/>
        </a:spcBef>
        <a:buSzPct val="100000"/>
        <a:buFont typeface="Arial"/>
        <a:buChar char="–"/>
        <a:defRPr sz="3200">
          <a:latin typeface="Calibri"/>
          <a:ea typeface="Calibri"/>
          <a:cs typeface="Calibri"/>
          <a:sym typeface="Calibri"/>
        </a:defRPr>
      </a:lvl2pPr>
      <a:lvl3pPr marL="1219200" indent="-3048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3pPr>
      <a:lvl4pPr marL="1737360" indent="-365760">
        <a:spcBef>
          <a:spcPts val="700"/>
        </a:spcBef>
        <a:buSzPct val="100000"/>
        <a:buFont typeface="Arial"/>
        <a:buChar char="–"/>
        <a:defRPr sz="3200">
          <a:latin typeface="Calibri"/>
          <a:ea typeface="Calibri"/>
          <a:cs typeface="Calibri"/>
          <a:sym typeface="Calibri"/>
        </a:defRPr>
      </a:lvl4pPr>
      <a:lvl5pPr marL="2194560" indent="-365760">
        <a:spcBef>
          <a:spcPts val="700"/>
        </a:spcBef>
        <a:buSzPct val="100000"/>
        <a:buFont typeface="Arial"/>
        <a:buChar char="»"/>
        <a:defRPr sz="3200">
          <a:latin typeface="Calibri"/>
          <a:ea typeface="Calibri"/>
          <a:cs typeface="Calibri"/>
          <a:sym typeface="Calibri"/>
        </a:defRPr>
      </a:lvl5pPr>
      <a:lvl6pPr marL="2651760" indent="-36576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6pPr>
      <a:lvl7pPr marL="3108960" indent="-36576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7pPr>
      <a:lvl8pPr marL="3566159" indent="-365759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8pPr>
      <a:lvl9pPr marL="4023359" indent="-365759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9pPr>
    </p:bodyStyle>
    <p:otherStyle>
      <a:lvl1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3.jpe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jpeg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3" Type="http://schemas.openxmlformats.org/officeDocument/2006/relationships/image" Target="../media/image15.jpeg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3" Type="http://schemas.openxmlformats.org/officeDocument/2006/relationships/image" Target="../media/image17.jpeg"/><Relationship Id="rId4" Type="http://schemas.openxmlformats.org/officeDocument/2006/relationships/image" Target="../media/image18.jpeg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Relationship Id="rId3" Type="http://schemas.openxmlformats.org/officeDocument/2006/relationships/image" Target="../media/image23.jpeg"/></Relationships>
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gif"/><Relationship Id="rId3" Type="http://schemas.openxmlformats.org/officeDocument/2006/relationships/image" Target="../media/image25.jpeg"/><Relationship Id="rId4" Type="http://schemas.openxmlformats.org/officeDocument/2006/relationships/image" Target="../media/image26.jpeg"/><Relationship Id="rId5" Type="http://schemas.openxmlformats.org/officeDocument/2006/relationships/image" Target="../media/image27.jpeg"/><Relationship Id="rId6" Type="http://schemas.openxmlformats.org/officeDocument/2006/relationships/image" Target="../media/image28.jpeg"/></Relationships>

</file>

<file path=ppt/slides/_rels/slide3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Relationship Id="rId3" Type="http://schemas.openxmlformats.org/officeDocument/2006/relationships/image" Target="../media/image30.jpeg"/><Relationship Id="rId4" Type="http://schemas.openxmlformats.org/officeDocument/2006/relationships/image" Target="../media/image31.jpeg"/><Relationship Id="rId5" Type="http://schemas.openxmlformats.org/officeDocument/2006/relationships/image" Target="../media/image32.jpeg"/></Relationships>

</file>

<file path=ppt/slides/_rels/slide3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eg"/><Relationship Id="rId3" Type="http://schemas.openxmlformats.org/officeDocument/2006/relationships/image" Target="../media/image34.jpeg"/><Relationship Id="rId4" Type="http://schemas.openxmlformats.org/officeDocument/2006/relationships/image" Target="../media/image35.jpeg"/><Relationship Id="rId5" Type="http://schemas.openxmlformats.org/officeDocument/2006/relationships/image" Target="../media/image36.jpeg"/></Relationships>

</file>

<file path=ppt/slides/_rels/slide3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eg"/><Relationship Id="rId3" Type="http://schemas.openxmlformats.org/officeDocument/2006/relationships/image" Target="../media/image38.jpeg"/><Relationship Id="rId4" Type="http://schemas.openxmlformats.org/officeDocument/2006/relationships/image" Target="../media/image39.jpeg"/><Relationship Id="rId5" Type="http://schemas.openxmlformats.org/officeDocument/2006/relationships/image" Target="../media/image40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>
            <p:ph type="body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50" name="image1.jpg" descr="helio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27583" y="260647"/>
            <a:ext cx="3312369" cy="2446391"/>
          </a:xfrm>
          <a:prstGeom prst="rect">
            <a:avLst/>
          </a:prstGeom>
          <a:ln w="12700">
            <a:miter lim="400000"/>
          </a:ln>
        </p:spPr>
      </p:pic>
      <p:pic>
        <p:nvPicPr>
          <p:cNvPr id="51" name="image2.jpg" descr="helio2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076056" y="332656"/>
            <a:ext cx="3822701" cy="5715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2" name="image3.jpeg" descr="piel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3140706"/>
            <a:ext cx="5004050" cy="371729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/>
          <a:lstStyle>
            <a:lvl1pPr defTabSz="877823">
              <a:defRPr sz="3743"/>
            </a:lvl1pPr>
          </a:lstStyle>
          <a:p>
            <a:pPr lvl="0">
              <a:defRPr sz="1800"/>
            </a:pPr>
            <a:r>
              <a:rPr sz="3743"/>
              <a:t>INMUNODEFICIENCIA VARIABLE COMUN</a:t>
            </a:r>
          </a:p>
        </p:txBody>
      </p:sp>
      <p:sp>
        <p:nvSpPr>
          <p:cNvPr id="87" name="Shape 87"/>
          <p:cNvSpPr/>
          <p:nvPr>
            <p:ph type="body" idx="1"/>
          </p:nvPr>
        </p:nvSpPr>
        <p:spPr>
          <a:xfrm>
            <a:off x="457200" y="1600199"/>
            <a:ext cx="8229600" cy="4525964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Semejante a Bruton</a:t>
            </a:r>
            <a:endParaRPr sz="3200"/>
          </a:p>
          <a:p>
            <a:pPr lvl="0">
              <a:defRPr sz="1800"/>
            </a:pPr>
            <a:r>
              <a:rPr sz="3200"/>
              <a:t>Hipogammaglobulinemia</a:t>
            </a:r>
            <a:endParaRPr sz="3200"/>
          </a:p>
          <a:p>
            <a:pPr lvl="0">
              <a:defRPr sz="1800"/>
            </a:pPr>
            <a:r>
              <a:rPr sz="3200"/>
              <a:t>Alteración de la producción de Acs</a:t>
            </a:r>
            <a:endParaRPr sz="3200"/>
          </a:p>
          <a:p>
            <a:pPr lvl="0">
              <a:defRPr sz="1800"/>
            </a:pPr>
            <a:r>
              <a:rPr sz="3200"/>
              <a:t>Aumento de la susceptibilidad  a las infecciones</a:t>
            </a:r>
            <a:endParaRPr sz="3200"/>
          </a:p>
          <a:p>
            <a:pPr lvl="0">
              <a:defRPr sz="1800"/>
            </a:pPr>
            <a:r>
              <a:rPr sz="3200"/>
              <a:t>Susceptibilidad a algunas enfermedades autoinmunes</a:t>
            </a:r>
            <a:endParaRPr sz="3200"/>
          </a:p>
          <a:p>
            <a:pPr lvl="0">
              <a:defRPr sz="1800"/>
            </a:pPr>
            <a:r>
              <a:rPr sz="3200"/>
              <a:t>Susceptibilidad a padecer linfomas</a:t>
            </a:r>
          </a:p>
        </p:txBody>
      </p:sp>
    </p:spTree>
  </p:cSld>
  <p:clrMapOvr>
    <a:masterClrMapping/>
  </p:clrMapOvr>
  <p:transition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DEFICIT DE IgA</a:t>
            </a:r>
          </a:p>
        </p:txBody>
      </p:sp>
      <p:sp>
        <p:nvSpPr>
          <p:cNvPr id="90" name="Shape 90"/>
          <p:cNvSpPr/>
          <p:nvPr>
            <p:ph type="body" idx="1"/>
          </p:nvPr>
        </p:nvSpPr>
        <p:spPr>
          <a:xfrm>
            <a:off x="457200" y="1600199"/>
            <a:ext cx="8229600" cy="4525964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La más frecuente: 1/700 individuos</a:t>
            </a:r>
            <a:endParaRPr sz="3200"/>
          </a:p>
          <a:p>
            <a:pPr lvl="0">
              <a:defRPr sz="1800"/>
            </a:pPr>
            <a:r>
              <a:rPr sz="3200"/>
              <a:t>La mayoría de los individuos son asintomáticos</a:t>
            </a:r>
            <a:endParaRPr sz="3200"/>
          </a:p>
          <a:p>
            <a:pPr lvl="0">
              <a:defRPr sz="1800"/>
            </a:pPr>
            <a:r>
              <a:rPr sz="3200"/>
              <a:t>Infecciones respiratorias y gastrointestinales recurrentes</a:t>
            </a:r>
            <a:endParaRPr sz="3200"/>
          </a:p>
          <a:p>
            <a:pPr lvl="0">
              <a:defRPr sz="1800"/>
            </a:pPr>
            <a:r>
              <a:rPr sz="3200"/>
              <a:t>Aumento de la susceptibilidad a algunas enfermedades autoinmunes</a:t>
            </a:r>
            <a:endParaRPr sz="3200"/>
          </a:p>
          <a:p>
            <a:pPr lvl="0">
              <a:defRPr sz="1800"/>
            </a:pPr>
            <a:r>
              <a:rPr sz="3200"/>
              <a:t>IgM a IgG son normales</a:t>
            </a:r>
          </a:p>
        </p:txBody>
      </p:sp>
    </p:spTree>
  </p:cSld>
  <p:clrMapOvr>
    <a:masterClrMapping/>
  </p:clrMapOvr>
  <p:transition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SÍNDROME HIPER-IgM</a:t>
            </a:r>
          </a:p>
        </p:txBody>
      </p:sp>
      <p:sp>
        <p:nvSpPr>
          <p:cNvPr id="93" name="Shape 93"/>
          <p:cNvSpPr/>
          <p:nvPr>
            <p:ph type="body" idx="1"/>
          </p:nvPr>
        </p:nvSpPr>
        <p:spPr>
          <a:xfrm>
            <a:off x="457200" y="1600199"/>
            <a:ext cx="8229600" cy="4525964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Alteraciones de la respuesta de la inmunidad humoral</a:t>
            </a:r>
            <a:endParaRPr sz="3200"/>
          </a:p>
          <a:p>
            <a:pPr lvl="0">
              <a:defRPr sz="1800"/>
            </a:pPr>
            <a:r>
              <a:rPr sz="3200"/>
              <a:t>El 70% de los casos por mutación de Cd40L (CD154) se localiza en el cromosoma X</a:t>
            </a:r>
            <a:endParaRPr sz="3200"/>
          </a:p>
          <a:p>
            <a:pPr lvl="0">
              <a:defRPr sz="1800"/>
            </a:pPr>
            <a:r>
              <a:rPr sz="3200"/>
              <a:t>Normal: IgM      IgG      IgA     IgE</a:t>
            </a:r>
            <a:endParaRPr sz="3200"/>
          </a:p>
          <a:p>
            <a:pPr lvl="0">
              <a:defRPr sz="1800"/>
            </a:pPr>
            <a:r>
              <a:rPr sz="3200"/>
              <a:t>Patológico: IgM       IgG      IgA      IgE</a:t>
            </a:r>
            <a:endParaRPr sz="3200"/>
          </a:p>
          <a:p>
            <a:pPr lvl="0">
              <a:defRPr sz="1800"/>
            </a:pPr>
            <a:r>
              <a:rPr sz="3200"/>
              <a:t>Susceptibilidad a infecciones</a:t>
            </a:r>
          </a:p>
        </p:txBody>
      </p:sp>
      <p:sp>
        <p:nvSpPr>
          <p:cNvPr id="94" name="Shape 94"/>
          <p:cNvSpPr/>
          <p:nvPr/>
        </p:nvSpPr>
        <p:spPr>
          <a:xfrm>
            <a:off x="3191023" y="4005064"/>
            <a:ext cx="504057" cy="1"/>
          </a:xfrm>
          <a:prstGeom prst="line">
            <a:avLst/>
          </a:prstGeom>
          <a:ln w="28575">
            <a:solidFill>
              <a:srgbClr val="4A7EBB"/>
            </a:solidFill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95" name="Shape 95"/>
          <p:cNvSpPr/>
          <p:nvPr/>
        </p:nvSpPr>
        <p:spPr>
          <a:xfrm>
            <a:off x="4550543" y="4005064"/>
            <a:ext cx="504057" cy="1"/>
          </a:xfrm>
          <a:prstGeom prst="line">
            <a:avLst/>
          </a:prstGeom>
          <a:ln w="28575">
            <a:solidFill>
              <a:srgbClr val="4A7EBB"/>
            </a:solidFill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96" name="Shape 96"/>
          <p:cNvSpPr/>
          <p:nvPr/>
        </p:nvSpPr>
        <p:spPr>
          <a:xfrm>
            <a:off x="5760132" y="4005064"/>
            <a:ext cx="432049" cy="1"/>
          </a:xfrm>
          <a:prstGeom prst="line">
            <a:avLst/>
          </a:prstGeom>
          <a:ln w="28575">
            <a:solidFill>
              <a:srgbClr val="4A7EBB"/>
            </a:solidFill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97" name="Shape 97"/>
          <p:cNvSpPr/>
          <p:nvPr/>
        </p:nvSpPr>
        <p:spPr>
          <a:xfrm>
            <a:off x="3775471" y="4538836"/>
            <a:ext cx="576065" cy="1"/>
          </a:xfrm>
          <a:prstGeom prst="line">
            <a:avLst/>
          </a:prstGeom>
          <a:ln w="38100">
            <a:solidFill>
              <a:srgbClr val="4BACC6"/>
            </a:solidFill>
            <a:prstDash val="dashDot"/>
            <a:tailEnd type="triangle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98" name="Shape 98"/>
          <p:cNvSpPr/>
          <p:nvPr/>
        </p:nvSpPr>
        <p:spPr>
          <a:xfrm>
            <a:off x="5291708" y="4538836"/>
            <a:ext cx="504057" cy="1"/>
          </a:xfrm>
          <a:prstGeom prst="line">
            <a:avLst/>
          </a:prstGeom>
          <a:ln w="38100">
            <a:solidFill>
              <a:srgbClr val="4BACC6"/>
            </a:solidFill>
            <a:prstDash val="dashDot"/>
            <a:tailEnd type="triangle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99" name="Shape 99"/>
          <p:cNvSpPr/>
          <p:nvPr/>
        </p:nvSpPr>
        <p:spPr>
          <a:xfrm>
            <a:off x="6498828" y="4538836"/>
            <a:ext cx="504057" cy="1"/>
          </a:xfrm>
          <a:prstGeom prst="line">
            <a:avLst/>
          </a:prstGeom>
          <a:ln w="38100">
            <a:solidFill>
              <a:srgbClr val="4BACC6"/>
            </a:solidFill>
            <a:prstDash val="dashDot"/>
            <a:tailEnd type="triangle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100" name="Shape 100"/>
          <p:cNvSpPr/>
          <p:nvPr/>
        </p:nvSpPr>
        <p:spPr>
          <a:xfrm>
            <a:off x="3707903" y="4365104"/>
            <a:ext cx="1" cy="576065"/>
          </a:xfrm>
          <a:prstGeom prst="line">
            <a:avLst/>
          </a:prstGeom>
          <a:ln w="38100">
            <a:solidFill>
              <a:srgbClr val="4A7EBB"/>
            </a:solidFill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</p:spTree>
  </p:cSld>
  <p:clrMapOvr>
    <a:masterClrMapping/>
  </p:clrMapOvr>
  <p:transition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SINDROME DE WISKOTT-ALDRICH</a:t>
            </a:r>
          </a:p>
        </p:txBody>
      </p:sp>
      <p:sp>
        <p:nvSpPr>
          <p:cNvPr id="103" name="Shape 103"/>
          <p:cNvSpPr/>
          <p:nvPr>
            <p:ph type="body" idx="1"/>
          </p:nvPr>
        </p:nvSpPr>
        <p:spPr>
          <a:xfrm>
            <a:off x="457200" y="1600199"/>
            <a:ext cx="8229600" cy="4525964"/>
          </a:xfrm>
          <a:prstGeom prst="rect">
            <a:avLst/>
          </a:prstGeom>
        </p:spPr>
        <p:txBody>
          <a:bodyPr/>
          <a:lstStyle/>
          <a:p>
            <a:pPr lvl="0">
              <a:lnSpc>
                <a:spcPct val="80000"/>
              </a:lnSpc>
              <a:spcBef>
                <a:spcPts val="600"/>
              </a:spcBef>
              <a:defRPr sz="1800"/>
            </a:pPr>
            <a:r>
              <a:rPr sz="2900"/>
              <a:t>Inmunodeficiencia con trombopenia y eccema</a:t>
            </a:r>
            <a:endParaRPr sz="2900"/>
          </a:p>
          <a:p>
            <a:pPr lvl="0">
              <a:lnSpc>
                <a:spcPct val="80000"/>
              </a:lnSpc>
              <a:spcBef>
                <a:spcPts val="600"/>
              </a:spcBef>
              <a:defRPr sz="1800"/>
            </a:pPr>
            <a:r>
              <a:rPr sz="2900"/>
              <a:t>Infecciones intercurrentes</a:t>
            </a:r>
            <a:endParaRPr sz="2900"/>
          </a:p>
          <a:p>
            <a:pPr lvl="0">
              <a:lnSpc>
                <a:spcPct val="80000"/>
              </a:lnSpc>
              <a:spcBef>
                <a:spcPts val="600"/>
              </a:spcBef>
              <a:defRPr sz="1800"/>
            </a:pPr>
            <a:r>
              <a:rPr sz="2900"/>
              <a:t>Propensos a linfomas</a:t>
            </a:r>
            <a:endParaRPr sz="2900"/>
          </a:p>
          <a:p>
            <a:pPr lvl="0">
              <a:lnSpc>
                <a:spcPct val="80000"/>
              </a:lnSpc>
              <a:spcBef>
                <a:spcPts val="600"/>
              </a:spcBef>
              <a:defRPr sz="1800"/>
            </a:pPr>
            <a:r>
              <a:rPr sz="2900"/>
              <a:t>Ligada al cromosoma X</a:t>
            </a:r>
            <a:endParaRPr sz="2900"/>
          </a:p>
          <a:p>
            <a:pPr lvl="0">
              <a:lnSpc>
                <a:spcPct val="80000"/>
              </a:lnSpc>
              <a:spcBef>
                <a:spcPts val="600"/>
              </a:spcBef>
              <a:defRPr sz="1800"/>
            </a:pPr>
            <a:r>
              <a:rPr sz="2900"/>
              <a:t>La proteína deficitaria une receptores de membrana al citoesqueleto</a:t>
            </a:r>
            <a:endParaRPr sz="2900"/>
          </a:p>
          <a:p>
            <a:pPr lvl="0">
              <a:lnSpc>
                <a:spcPct val="80000"/>
              </a:lnSpc>
              <a:spcBef>
                <a:spcPts val="600"/>
              </a:spcBef>
              <a:defRPr sz="1800"/>
            </a:pPr>
            <a:r>
              <a:rPr sz="2900"/>
              <a:t>Déficit de LT en sangre periférica y ganglios linfáticos</a:t>
            </a:r>
            <a:endParaRPr sz="2900"/>
          </a:p>
          <a:p>
            <a:pPr lvl="0">
              <a:lnSpc>
                <a:spcPct val="80000"/>
              </a:lnSpc>
              <a:spcBef>
                <a:spcPts val="600"/>
              </a:spcBef>
              <a:defRPr sz="1800"/>
            </a:pPr>
            <a:r>
              <a:rPr sz="2900"/>
              <a:t>Defecto de formación de anticuerpos frente a polisacáridos (bacterias piógenas)</a:t>
            </a:r>
          </a:p>
        </p:txBody>
      </p:sp>
    </p:spTree>
  </p:cSld>
  <p:clrMapOvr>
    <a:masterClrMapping/>
  </p:clrMapOvr>
  <p:transition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pPr lvl="0">
              <a:defRPr sz="1800"/>
            </a:pPr>
            <a:r>
              <a:rPr sz="3600"/>
              <a:t>INMUNODEFICIENCIA COMBINADA GRAVE</a:t>
            </a:r>
          </a:p>
        </p:txBody>
      </p:sp>
      <p:sp>
        <p:nvSpPr>
          <p:cNvPr id="106" name="Shape 106"/>
          <p:cNvSpPr/>
          <p:nvPr>
            <p:ph type="body" idx="1"/>
          </p:nvPr>
        </p:nvSpPr>
        <p:spPr>
          <a:xfrm>
            <a:off x="251519" y="1412775"/>
            <a:ext cx="8435281" cy="5445225"/>
          </a:xfrm>
          <a:prstGeom prst="rect">
            <a:avLst/>
          </a:prstGeom>
        </p:spPr>
        <p:txBody>
          <a:bodyPr/>
          <a:lstStyle/>
          <a:p>
            <a:pPr lvl="0" marL="235743" indent="-235743">
              <a:spcBef>
                <a:spcPts val="500"/>
              </a:spcBef>
              <a:defRPr sz="1800"/>
            </a:pPr>
            <a:r>
              <a:rPr sz="2200"/>
              <a:t>Susceptibilidad a infecciones graves</a:t>
            </a:r>
            <a:endParaRPr sz="2200"/>
          </a:p>
          <a:p>
            <a:pPr lvl="0" marL="235743" indent="-235743">
              <a:spcBef>
                <a:spcPts val="500"/>
              </a:spcBef>
              <a:defRPr sz="1800"/>
            </a:pPr>
            <a:r>
              <a:rPr sz="2200"/>
              <a:t>Defecto de linfocitos T y B</a:t>
            </a:r>
            <a:endParaRPr sz="2200"/>
          </a:p>
          <a:p>
            <a:pPr lvl="0" marL="235743" indent="-235743">
              <a:spcBef>
                <a:spcPts val="500"/>
              </a:spcBef>
              <a:defRPr sz="1800"/>
            </a:pPr>
            <a:r>
              <a:rPr sz="2200"/>
              <a:t>La mitad de los casos ligados al cromosoma X</a:t>
            </a:r>
            <a:endParaRPr sz="2200"/>
          </a:p>
          <a:p>
            <a:pPr lvl="0" marL="235743" indent="-235743">
              <a:spcBef>
                <a:spcPts val="500"/>
              </a:spcBef>
              <a:defRPr sz="1800"/>
            </a:pPr>
            <a:r>
              <a:rPr sz="2200"/>
              <a:t>Mutación del gen de la cadena </a:t>
            </a:r>
            <a:r>
              <a:rPr sz="2200">
                <a:latin typeface="Symbol"/>
                <a:ea typeface="Symbol"/>
                <a:cs typeface="Symbol"/>
                <a:sym typeface="Symbol"/>
              </a:rPr>
              <a:t>γ</a:t>
            </a:r>
            <a:r>
              <a:rPr sz="2200"/>
              <a:t> compartida por receptores de las citocinas</a:t>
            </a:r>
            <a:endParaRPr sz="2200"/>
          </a:p>
          <a:p>
            <a:pPr lvl="0" marL="235743" indent="-235743">
              <a:spcBef>
                <a:spcPts val="500"/>
              </a:spcBef>
              <a:defRPr sz="1800"/>
            </a:pPr>
            <a:r>
              <a:rPr sz="2200"/>
              <a:t>La más importante IL-7: Estimula la supervivencia y expansión de precursores de los linfocitos T y B</a:t>
            </a:r>
            <a:endParaRPr sz="2200"/>
          </a:p>
          <a:p>
            <a:pPr lvl="0" marL="235743" indent="-235743">
              <a:spcBef>
                <a:spcPts val="500"/>
              </a:spcBef>
              <a:defRPr sz="1800"/>
            </a:pPr>
            <a:r>
              <a:rPr sz="2200"/>
              <a:t>50% por herencia autosómica recesiva por mutación de adenosín-deaminasa (ADA)</a:t>
            </a:r>
            <a:endParaRPr sz="2200"/>
          </a:p>
          <a:p>
            <a:pPr lvl="0" marL="235743" indent="-235743">
              <a:spcBef>
                <a:spcPts val="500"/>
              </a:spcBef>
              <a:defRPr sz="1800"/>
            </a:pPr>
            <a:r>
              <a:rPr sz="2200"/>
              <a:t>Timo hipoplásico</a:t>
            </a:r>
            <a:endParaRPr sz="2200"/>
          </a:p>
          <a:p>
            <a:pPr lvl="0" marL="235743" indent="-235743">
              <a:spcBef>
                <a:spcPts val="500"/>
              </a:spcBef>
              <a:defRPr sz="1800"/>
            </a:pPr>
            <a:r>
              <a:rPr sz="2200"/>
              <a:t>Atrofia de todos los órganos linfoides</a:t>
            </a:r>
            <a:endParaRPr sz="2200"/>
          </a:p>
          <a:p>
            <a:pPr lvl="0" marL="235743" indent="-235743">
              <a:spcBef>
                <a:spcPts val="500"/>
              </a:spcBef>
              <a:defRPr sz="1800"/>
            </a:pPr>
            <a:r>
              <a:rPr sz="2200"/>
              <a:t>Linfopenia</a:t>
            </a:r>
            <a:endParaRPr sz="2200"/>
          </a:p>
          <a:p>
            <a:pPr lvl="0" marL="235743" indent="-235743">
              <a:spcBef>
                <a:spcPts val="500"/>
              </a:spcBef>
              <a:defRPr sz="1800"/>
            </a:pPr>
            <a:r>
              <a:rPr sz="2200"/>
              <a:t>Muy grave: infecciones y linfomas</a:t>
            </a:r>
          </a:p>
        </p:txBody>
      </p:sp>
    </p:spTree>
  </p:cSld>
  <p:clrMapOvr>
    <a:masterClrMapping/>
  </p:clrMapOvr>
  <p:transition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HIPOPLASIA TÍMICA</a:t>
            </a:r>
          </a:p>
        </p:txBody>
      </p:sp>
      <p:sp>
        <p:nvSpPr>
          <p:cNvPr id="109" name="Shape 109"/>
          <p:cNvSpPr/>
          <p:nvPr>
            <p:ph type="body" idx="1"/>
          </p:nvPr>
        </p:nvSpPr>
        <p:spPr>
          <a:xfrm>
            <a:off x="457200" y="1600199"/>
            <a:ext cx="8229600" cy="4525964"/>
          </a:xfrm>
          <a:prstGeom prst="rect">
            <a:avLst/>
          </a:prstGeom>
        </p:spPr>
        <p:txBody>
          <a:bodyPr/>
          <a:lstStyle/>
          <a:p>
            <a:pPr lvl="0">
              <a:lnSpc>
                <a:spcPct val="90000"/>
              </a:lnSpc>
              <a:spcBef>
                <a:spcPts val="600"/>
              </a:spcBef>
              <a:defRPr sz="1800"/>
            </a:pPr>
            <a:r>
              <a:rPr sz="2900"/>
              <a:t>Defecto de maduración de LT en el timo</a:t>
            </a:r>
            <a:endParaRPr sz="2900"/>
          </a:p>
          <a:p>
            <a:pPr lvl="0">
              <a:lnSpc>
                <a:spcPct val="90000"/>
              </a:lnSpc>
              <a:spcBef>
                <a:spcPts val="600"/>
              </a:spcBef>
              <a:defRPr sz="1800"/>
            </a:pPr>
            <a:r>
              <a:rPr sz="2900"/>
              <a:t>Linfocitos T ausentes en los ganglios, bazo, sangre y MO</a:t>
            </a:r>
            <a:endParaRPr sz="2900"/>
          </a:p>
          <a:p>
            <a:pPr lvl="0">
              <a:lnSpc>
                <a:spcPct val="90000"/>
              </a:lnSpc>
              <a:spcBef>
                <a:spcPts val="600"/>
              </a:spcBef>
              <a:defRPr sz="1800"/>
            </a:pPr>
            <a:r>
              <a:rPr sz="2900"/>
              <a:t>Infecciones por Virus, hongos y bacterias intracelulares (TB)</a:t>
            </a:r>
            <a:endParaRPr sz="2900"/>
          </a:p>
          <a:p>
            <a:pPr lvl="0">
              <a:lnSpc>
                <a:spcPct val="90000"/>
              </a:lnSpc>
              <a:spcBef>
                <a:spcPts val="600"/>
              </a:spcBef>
              <a:defRPr sz="1800"/>
            </a:pPr>
            <a:r>
              <a:rPr sz="2900"/>
              <a:t>Por malformación del 3er y 4° arco branquial</a:t>
            </a:r>
            <a:endParaRPr sz="2900"/>
          </a:p>
          <a:p>
            <a:pPr lvl="0">
              <a:lnSpc>
                <a:spcPct val="90000"/>
              </a:lnSpc>
              <a:spcBef>
                <a:spcPts val="600"/>
              </a:spcBef>
              <a:defRPr sz="1800"/>
            </a:pPr>
            <a:r>
              <a:rPr sz="2900"/>
              <a:t>Suele acompañarse de hiperplasia de paratiroides</a:t>
            </a:r>
            <a:endParaRPr sz="2900"/>
          </a:p>
          <a:p>
            <a:pPr lvl="0">
              <a:lnSpc>
                <a:spcPct val="90000"/>
              </a:lnSpc>
              <a:spcBef>
                <a:spcPts val="600"/>
              </a:spcBef>
              <a:defRPr sz="1800"/>
            </a:pPr>
            <a:r>
              <a:rPr sz="2900"/>
              <a:t>En el 90% de los casos hay deleción completa de 22q11</a:t>
            </a:r>
          </a:p>
        </p:txBody>
      </p:sp>
    </p:spTree>
  </p:cSld>
  <p:clrMapOvr>
    <a:masterClrMapping/>
  </p:clrMapOvr>
  <p:transition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112" name="image12.jpg" descr="inmunodeficiencias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8880" y="1556791"/>
            <a:ext cx="8778117" cy="460851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INMUNODEFICIENCIAS</a:t>
            </a:r>
          </a:p>
        </p:txBody>
      </p:sp>
      <p:sp>
        <p:nvSpPr>
          <p:cNvPr id="115" name="Shape 11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ADQUIRIDAS</a:t>
            </a:r>
          </a:p>
        </p:txBody>
      </p:sp>
      <p:sp>
        <p:nvSpPr>
          <p:cNvPr id="116" name="Shape 116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</a:fld>
          </a:p>
        </p:txBody>
      </p:sp>
    </p:spTree>
  </p:cSld>
  <p:clrMapOvr>
    <a:masterClrMapping/>
  </p:clrMapOvr>
  <p:transition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SIDA</a:t>
            </a:r>
          </a:p>
        </p:txBody>
      </p:sp>
      <p:sp>
        <p:nvSpPr>
          <p:cNvPr id="119" name="Shape 119"/>
          <p:cNvSpPr/>
          <p:nvPr>
            <p:ph type="body" idx="1"/>
          </p:nvPr>
        </p:nvSpPr>
        <p:spPr>
          <a:xfrm>
            <a:off x="457200" y="1600199"/>
            <a:ext cx="8229600" cy="4525964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ETIOLOGÍA</a:t>
            </a:r>
            <a:endParaRPr sz="3200"/>
          </a:p>
          <a:p>
            <a:pPr lvl="1" marL="742950" indent="-285750">
              <a:spcBef>
                <a:spcPts val="600"/>
              </a:spcBef>
              <a:defRPr sz="1800"/>
            </a:pPr>
            <a:r>
              <a:rPr sz="2800"/>
              <a:t>VIH-1</a:t>
            </a:r>
            <a:endParaRPr sz="2800"/>
          </a:p>
          <a:p>
            <a:pPr lvl="1" marL="742950" indent="-285750">
              <a:spcBef>
                <a:spcPts val="600"/>
              </a:spcBef>
              <a:defRPr sz="1800"/>
            </a:pPr>
            <a:r>
              <a:rPr sz="2800"/>
              <a:t>VIH-2</a:t>
            </a:r>
            <a:endParaRPr sz="2800"/>
          </a:p>
          <a:p>
            <a:pPr lvl="0">
              <a:defRPr sz="1800"/>
            </a:pPr>
            <a:r>
              <a:rPr sz="3200"/>
              <a:t>Pérdida de la inmunidad celular</a:t>
            </a:r>
            <a:endParaRPr sz="3200"/>
          </a:p>
          <a:p>
            <a:pPr lvl="0">
              <a:defRPr sz="1800"/>
            </a:pPr>
            <a:r>
              <a:rPr sz="3200"/>
              <a:t>Infecciones oportunistas</a:t>
            </a:r>
            <a:endParaRPr sz="3200"/>
          </a:p>
          <a:p>
            <a:pPr lvl="0">
              <a:defRPr sz="1800"/>
            </a:pPr>
            <a:r>
              <a:rPr sz="3200"/>
              <a:t>Tumores malignos</a:t>
            </a:r>
          </a:p>
        </p:txBody>
      </p:sp>
    </p:spTree>
  </p:cSld>
  <p:clrMapOvr>
    <a:masterClrMapping/>
  </p:clrMapOvr>
  <p:transition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EPIDEMIOLOGIA</a:t>
            </a:r>
          </a:p>
        </p:txBody>
      </p:sp>
      <p:sp>
        <p:nvSpPr>
          <p:cNvPr id="122" name="Shape 122"/>
          <p:cNvSpPr/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</p:spPr>
        <p:txBody>
          <a:bodyPr/>
          <a:lstStyle/>
          <a:p>
            <a:pPr lvl="0">
              <a:lnSpc>
                <a:spcPct val="90000"/>
              </a:lnSpc>
              <a:spcBef>
                <a:spcPts val="600"/>
              </a:spcBef>
              <a:defRPr sz="1800"/>
            </a:pPr>
            <a:r>
              <a:rPr sz="2900"/>
              <a:t>Apareció en África  eN la década de 1960</a:t>
            </a:r>
            <a:endParaRPr sz="2900"/>
          </a:p>
          <a:p>
            <a:pPr lvl="0">
              <a:lnSpc>
                <a:spcPct val="90000"/>
              </a:lnSpc>
              <a:spcBef>
                <a:spcPts val="600"/>
              </a:spcBef>
              <a:defRPr sz="1800"/>
            </a:pPr>
            <a:r>
              <a:rPr sz="2900"/>
              <a:t>Se extendió por USA en la década de 1980 entre los homosexuales</a:t>
            </a:r>
            <a:endParaRPr sz="2900"/>
          </a:p>
          <a:p>
            <a:pPr lvl="0">
              <a:lnSpc>
                <a:spcPct val="90000"/>
              </a:lnSpc>
              <a:spcBef>
                <a:spcPts val="600"/>
              </a:spcBef>
              <a:defRPr sz="1800"/>
            </a:pPr>
            <a:r>
              <a:rPr sz="2900"/>
              <a:t>Transmisión por sangre</a:t>
            </a:r>
            <a:endParaRPr sz="2900"/>
          </a:p>
          <a:p>
            <a:pPr lvl="0">
              <a:lnSpc>
                <a:spcPct val="90000"/>
              </a:lnSpc>
              <a:spcBef>
                <a:spcPts val="600"/>
              </a:spcBef>
              <a:defRPr sz="1800"/>
            </a:pPr>
            <a:r>
              <a:rPr sz="2900"/>
              <a:t>Personas de riesgo:</a:t>
            </a:r>
            <a:endParaRPr sz="2900"/>
          </a:p>
          <a:p>
            <a:pPr lvl="1" marL="742950" indent="-285750">
              <a:lnSpc>
                <a:spcPct val="90000"/>
              </a:lnSpc>
              <a:spcBef>
                <a:spcPts val="600"/>
              </a:spcBef>
              <a:defRPr sz="1800"/>
            </a:pPr>
            <a:r>
              <a:rPr sz="2500"/>
              <a:t>Receptores de transfusiones</a:t>
            </a:r>
            <a:endParaRPr sz="2500"/>
          </a:p>
          <a:p>
            <a:pPr lvl="1" marL="742950" indent="-285750">
              <a:lnSpc>
                <a:spcPct val="90000"/>
              </a:lnSpc>
              <a:spcBef>
                <a:spcPts val="600"/>
              </a:spcBef>
              <a:defRPr sz="1800"/>
            </a:pPr>
            <a:r>
              <a:rPr sz="2500"/>
              <a:t>Homosexuales y heterosexuales</a:t>
            </a:r>
            <a:endParaRPr sz="2500"/>
          </a:p>
          <a:p>
            <a:pPr lvl="1" marL="742950" indent="-285750">
              <a:lnSpc>
                <a:spcPct val="90000"/>
              </a:lnSpc>
              <a:spcBef>
                <a:spcPts val="600"/>
              </a:spcBef>
              <a:defRPr sz="1800"/>
            </a:pPr>
            <a:r>
              <a:rPr sz="2500"/>
              <a:t>Drogadictos por vía IV</a:t>
            </a:r>
            <a:endParaRPr sz="2500"/>
          </a:p>
          <a:p>
            <a:pPr lvl="1" marL="742950" indent="-285750">
              <a:lnSpc>
                <a:spcPct val="90000"/>
              </a:lnSpc>
              <a:spcBef>
                <a:spcPts val="600"/>
              </a:spcBef>
              <a:defRPr sz="1800"/>
            </a:pPr>
            <a:r>
              <a:rPr sz="2500"/>
              <a:t>Hijos de madres afectadas</a:t>
            </a:r>
            <a:endParaRPr sz="2500"/>
          </a:p>
          <a:p>
            <a:pPr lvl="0">
              <a:lnSpc>
                <a:spcPct val="90000"/>
              </a:lnSpc>
              <a:spcBef>
                <a:spcPts val="600"/>
              </a:spcBef>
              <a:defRPr sz="1800"/>
            </a:pPr>
            <a:r>
              <a:rPr sz="2900"/>
              <a:t>&gt;40 millones de enfermos en todo el mundo (pandemia)</a:t>
            </a:r>
          </a:p>
        </p:txBody>
      </p:sp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55" name="image4.jpg" descr="mm2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85646" y="3861048"/>
            <a:ext cx="4441527" cy="2996952"/>
          </a:xfrm>
          <a:prstGeom prst="rect">
            <a:avLst/>
          </a:prstGeom>
          <a:ln w="12700">
            <a:miter lim="400000"/>
          </a:ln>
        </p:spPr>
      </p:pic>
      <p:pic>
        <p:nvPicPr>
          <p:cNvPr id="56" name="image5.jpeg" descr="mm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620687"/>
            <a:ext cx="4371148" cy="2808313"/>
          </a:xfrm>
          <a:prstGeom prst="rect">
            <a:avLst/>
          </a:prstGeom>
          <a:ln w="12700">
            <a:miter lim="400000"/>
          </a:ln>
        </p:spPr>
      </p:pic>
      <p:pic>
        <p:nvPicPr>
          <p:cNvPr id="57" name="image6.jpg" descr="miovacuo2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3789040"/>
            <a:ext cx="4574488" cy="3068960"/>
          </a:xfrm>
          <a:prstGeom prst="rect">
            <a:avLst/>
          </a:prstGeom>
          <a:ln w="12700">
            <a:miter lim="400000"/>
          </a:ln>
        </p:spPr>
      </p:pic>
      <p:pic>
        <p:nvPicPr>
          <p:cNvPr id="58" name="image7.jpg" descr="mm3.jp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644008" y="692696"/>
            <a:ext cx="4224412" cy="27699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TRANSMISIÓN</a:t>
            </a:r>
          </a:p>
        </p:txBody>
      </p:sp>
      <p:sp>
        <p:nvSpPr>
          <p:cNvPr id="125" name="Shape 125"/>
          <p:cNvSpPr/>
          <p:nvPr>
            <p:ph type="body" idx="1"/>
          </p:nvPr>
        </p:nvSpPr>
        <p:spPr>
          <a:xfrm>
            <a:off x="457200" y="1600199"/>
            <a:ext cx="8229600" cy="4525964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Enfermedad venérea</a:t>
            </a:r>
            <a:endParaRPr sz="3200"/>
          </a:p>
          <a:p>
            <a:pPr lvl="0">
              <a:defRPr sz="1800"/>
            </a:pPr>
            <a:r>
              <a:rPr sz="3200"/>
              <a:t>Virus en: </a:t>
            </a:r>
            <a:endParaRPr sz="3200"/>
          </a:p>
          <a:p>
            <a:pPr lvl="1" marL="742950" indent="-285750">
              <a:spcBef>
                <a:spcPts val="600"/>
              </a:spcBef>
              <a:defRPr sz="1800"/>
            </a:pPr>
            <a:r>
              <a:rPr sz="2800"/>
              <a:t>Sangre</a:t>
            </a:r>
            <a:endParaRPr sz="2800"/>
          </a:p>
          <a:p>
            <a:pPr lvl="1" marL="742950" indent="-285750">
              <a:spcBef>
                <a:spcPts val="600"/>
              </a:spcBef>
              <a:defRPr sz="1800"/>
            </a:pPr>
            <a:r>
              <a:rPr sz="2800"/>
              <a:t>Semen</a:t>
            </a:r>
            <a:endParaRPr sz="2800"/>
          </a:p>
          <a:p>
            <a:pPr lvl="1" marL="742950" indent="-285750">
              <a:spcBef>
                <a:spcPts val="600"/>
              </a:spcBef>
              <a:defRPr sz="1800"/>
            </a:pPr>
            <a:r>
              <a:rPr sz="2800"/>
              <a:t>Secreciones vaginales</a:t>
            </a:r>
            <a:endParaRPr sz="2800"/>
          </a:p>
          <a:p>
            <a:pPr lvl="1" marL="742950" indent="-285750">
              <a:spcBef>
                <a:spcPts val="600"/>
              </a:spcBef>
              <a:defRPr sz="1800"/>
            </a:pPr>
            <a:r>
              <a:rPr sz="2800"/>
              <a:t>Leche materna</a:t>
            </a:r>
            <a:endParaRPr sz="2800"/>
          </a:p>
          <a:p>
            <a:pPr lvl="1" marL="742950" indent="-285750">
              <a:spcBef>
                <a:spcPts val="600"/>
              </a:spcBef>
              <a:defRPr sz="1800"/>
            </a:pPr>
            <a:r>
              <a:rPr sz="2800"/>
              <a:t>LCR</a:t>
            </a:r>
          </a:p>
        </p:txBody>
      </p:sp>
    </p:spTree>
  </p:cSld>
  <p:clrMapOvr>
    <a:masterClrMapping/>
  </p:clrMapOvr>
  <p:transition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PATOGÉNESIS</a:t>
            </a:r>
          </a:p>
        </p:txBody>
      </p:sp>
      <p:sp>
        <p:nvSpPr>
          <p:cNvPr id="128" name="Shape 128"/>
          <p:cNvSpPr/>
          <p:nvPr>
            <p:ph type="body" idx="1"/>
          </p:nvPr>
        </p:nvSpPr>
        <p:spPr>
          <a:xfrm>
            <a:off x="0" y="1340767"/>
            <a:ext cx="3707904" cy="551723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VIH-1: Retrovirus ARN (lentivirus)</a:t>
            </a:r>
            <a:endParaRPr sz="3200"/>
          </a:p>
          <a:p>
            <a:pPr lvl="1" marL="742950" indent="-285750">
              <a:spcBef>
                <a:spcPts val="600"/>
              </a:spcBef>
              <a:defRPr sz="1800"/>
            </a:pPr>
            <a:r>
              <a:rPr sz="2800"/>
              <a:t>Membrana de glucoproteínas (gp120, gp41)</a:t>
            </a:r>
            <a:endParaRPr sz="2800"/>
          </a:p>
          <a:p>
            <a:pPr lvl="1" marL="742950" indent="-285750">
              <a:spcBef>
                <a:spcPts val="600"/>
              </a:spcBef>
              <a:defRPr sz="1800"/>
            </a:pPr>
            <a:r>
              <a:rPr sz="2800"/>
              <a:t>Genes: gag, pol, env 6 genes que regulan la replicación</a:t>
            </a:r>
          </a:p>
        </p:txBody>
      </p:sp>
      <p:pic>
        <p:nvPicPr>
          <p:cNvPr id="129" name="image13.jpg" descr="sida3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33759" y="1052736"/>
            <a:ext cx="5088169" cy="547260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PATOGÉNESIS</a:t>
            </a:r>
          </a:p>
        </p:txBody>
      </p:sp>
      <p:sp>
        <p:nvSpPr>
          <p:cNvPr id="132" name="Shape 132"/>
          <p:cNvSpPr/>
          <p:nvPr>
            <p:ph type="body" idx="1"/>
          </p:nvPr>
        </p:nvSpPr>
        <p:spPr>
          <a:xfrm>
            <a:off x="457200" y="1340767"/>
            <a:ext cx="8229600" cy="5184578"/>
          </a:xfrm>
          <a:prstGeom prst="rect">
            <a:avLst/>
          </a:prstGeom>
        </p:spPr>
        <p:txBody>
          <a:bodyPr/>
          <a:lstStyle/>
          <a:p>
            <a:pPr lvl="0">
              <a:lnSpc>
                <a:spcPct val="90000"/>
              </a:lnSpc>
              <a:spcBef>
                <a:spcPts val="600"/>
              </a:spcBef>
              <a:defRPr sz="1800"/>
            </a:pPr>
            <a:r>
              <a:rPr sz="2900"/>
              <a:t>VIH-1:</a:t>
            </a:r>
            <a:endParaRPr sz="2900"/>
          </a:p>
          <a:p>
            <a:pPr lvl="1" marL="742950" indent="-285750">
              <a:lnSpc>
                <a:spcPct val="90000"/>
              </a:lnSpc>
              <a:spcBef>
                <a:spcPts val="600"/>
              </a:spcBef>
              <a:defRPr sz="1800"/>
            </a:pPr>
            <a:r>
              <a:rPr sz="2500"/>
              <a:t>Membrana de glucoproteínas (gp120, gp41)</a:t>
            </a:r>
            <a:endParaRPr sz="2500"/>
          </a:p>
          <a:p>
            <a:pPr lvl="1" marL="742950" indent="-285750">
              <a:lnSpc>
                <a:spcPct val="90000"/>
              </a:lnSpc>
              <a:spcBef>
                <a:spcPts val="600"/>
              </a:spcBef>
              <a:defRPr sz="1800"/>
            </a:pPr>
            <a:r>
              <a:rPr sz="2500"/>
              <a:t>Genes: gag, pol, env 6 genes que regulan la replicación</a:t>
            </a:r>
            <a:endParaRPr sz="2500"/>
          </a:p>
          <a:p>
            <a:pPr lvl="0">
              <a:lnSpc>
                <a:spcPct val="90000"/>
              </a:lnSpc>
              <a:spcBef>
                <a:spcPts val="600"/>
              </a:spcBef>
              <a:defRPr sz="1800"/>
            </a:pPr>
            <a:r>
              <a:rPr sz="2900"/>
              <a:t>Célula diana: LT CD4+, fagocitos, LB, glía, epitelio intestinal</a:t>
            </a:r>
            <a:endParaRPr sz="2900"/>
          </a:p>
          <a:p>
            <a:pPr lvl="0">
              <a:lnSpc>
                <a:spcPct val="90000"/>
              </a:lnSpc>
              <a:spcBef>
                <a:spcPts val="600"/>
              </a:spcBef>
              <a:defRPr sz="1800"/>
            </a:pPr>
            <a:r>
              <a:rPr sz="2900"/>
              <a:t>Mecanismo de destrucción de linfocitos:</a:t>
            </a:r>
            <a:endParaRPr sz="2900"/>
          </a:p>
          <a:p>
            <a:pPr lvl="1" marL="742950" indent="-285750">
              <a:lnSpc>
                <a:spcPct val="90000"/>
              </a:lnSpc>
              <a:spcBef>
                <a:spcPts val="600"/>
              </a:spcBef>
              <a:defRPr sz="1800"/>
            </a:pPr>
            <a:r>
              <a:rPr sz="2500"/>
              <a:t>Citotoxicidad vírica directa</a:t>
            </a:r>
            <a:endParaRPr sz="2500"/>
          </a:p>
          <a:p>
            <a:pPr lvl="1" marL="742950" indent="-285750">
              <a:lnSpc>
                <a:spcPct val="90000"/>
              </a:lnSpc>
              <a:spcBef>
                <a:spcPts val="600"/>
              </a:spcBef>
              <a:defRPr sz="1800"/>
            </a:pPr>
            <a:r>
              <a:rPr sz="2500"/>
              <a:t>Depuración inmunológica</a:t>
            </a:r>
            <a:endParaRPr sz="2500"/>
          </a:p>
          <a:p>
            <a:pPr lvl="1" marL="742950" indent="-285750">
              <a:lnSpc>
                <a:spcPct val="90000"/>
              </a:lnSpc>
              <a:spcBef>
                <a:spcPts val="600"/>
              </a:spcBef>
              <a:defRPr sz="1800"/>
            </a:pPr>
            <a:r>
              <a:rPr sz="2500"/>
              <a:t>Citocinas</a:t>
            </a:r>
            <a:endParaRPr sz="2500"/>
          </a:p>
          <a:p>
            <a:pPr lvl="0">
              <a:lnSpc>
                <a:spcPct val="90000"/>
              </a:lnSpc>
              <a:spcBef>
                <a:spcPts val="600"/>
              </a:spcBef>
              <a:defRPr sz="1800"/>
            </a:pPr>
            <a:r>
              <a:rPr sz="2900"/>
              <a:t>La replicación del virus se favorece por FNT-</a:t>
            </a:r>
            <a:r>
              <a:rPr sz="2900">
                <a:latin typeface="Symbol"/>
                <a:ea typeface="Symbol"/>
                <a:cs typeface="Symbol"/>
                <a:sym typeface="Symbol"/>
              </a:rPr>
              <a:t>α</a:t>
            </a:r>
            <a:r>
              <a:rPr sz="2900"/>
              <a:t> e IL-1</a:t>
            </a:r>
          </a:p>
        </p:txBody>
      </p:sp>
    </p:spTree>
  </p:cSld>
  <p:clrMapOvr>
    <a:masterClrMapping/>
  </p:clrMapOvr>
  <p:transition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INMUNOLOGÍA</a:t>
            </a:r>
          </a:p>
        </p:txBody>
      </p:sp>
      <p:sp>
        <p:nvSpPr>
          <p:cNvPr id="135" name="Shape 135"/>
          <p:cNvSpPr/>
          <p:nvPr>
            <p:ph type="body" idx="1"/>
          </p:nvPr>
        </p:nvSpPr>
        <p:spPr>
          <a:xfrm>
            <a:off x="457200" y="1600199"/>
            <a:ext cx="8229600" cy="4525964"/>
          </a:xfrm>
          <a:prstGeom prst="rect">
            <a:avLst/>
          </a:prstGeom>
        </p:spPr>
        <p:txBody>
          <a:bodyPr/>
          <a:lstStyle/>
          <a:p>
            <a:pPr lvl="0">
              <a:lnSpc>
                <a:spcPct val="90000"/>
              </a:lnSpc>
              <a:buSzTx/>
              <a:buNone/>
              <a:defRPr sz="1800"/>
            </a:pPr>
            <a:r>
              <a:rPr sz="3200"/>
              <a:t>Alteración de sistemas inmunitarios:</a:t>
            </a:r>
            <a:endParaRPr sz="3200"/>
          </a:p>
          <a:p>
            <a:pPr lvl="0">
              <a:lnSpc>
                <a:spcPct val="90000"/>
              </a:lnSpc>
              <a:defRPr sz="1800"/>
            </a:pPr>
            <a:r>
              <a:rPr sz="3200"/>
              <a:t>LT: CD4</a:t>
            </a:r>
            <a:r>
              <a:rPr baseline="30000" sz="3200"/>
              <a:t>+</a:t>
            </a:r>
            <a:r>
              <a:rPr sz="3200"/>
              <a:t>: &lt;500/</a:t>
            </a:r>
            <a:r>
              <a:rPr sz="3200">
                <a:latin typeface="Symbol"/>
                <a:ea typeface="Symbol"/>
                <a:cs typeface="Symbol"/>
                <a:sym typeface="Symbol"/>
              </a:rPr>
              <a:t>μ</a:t>
            </a:r>
            <a:r>
              <a:rPr sz="3200"/>
              <a:t>l   =  Disminución de IL-2</a:t>
            </a:r>
            <a:endParaRPr sz="3200"/>
          </a:p>
          <a:p>
            <a:pPr lvl="0">
              <a:lnSpc>
                <a:spcPct val="90000"/>
              </a:lnSpc>
              <a:defRPr sz="1800"/>
            </a:pPr>
            <a:r>
              <a:rPr sz="3200"/>
              <a:t>LB:  Disminución en la producción de Acs</a:t>
            </a:r>
            <a:endParaRPr sz="3200"/>
          </a:p>
          <a:p>
            <a:pPr lvl="0">
              <a:lnSpc>
                <a:spcPct val="90000"/>
              </a:lnSpc>
              <a:defRPr sz="1800"/>
            </a:pPr>
            <a:r>
              <a:rPr sz="3200"/>
              <a:t>Monocitos / macrófagos</a:t>
            </a:r>
            <a:endParaRPr sz="3200"/>
          </a:p>
          <a:p>
            <a:pPr lvl="1" marL="742950" indent="-285750">
              <a:lnSpc>
                <a:spcPct val="90000"/>
              </a:lnSpc>
              <a:spcBef>
                <a:spcPts val="600"/>
              </a:spcBef>
              <a:defRPr sz="1800"/>
            </a:pPr>
            <a:r>
              <a:rPr sz="2800"/>
              <a:t>Alteración de la fagocitosis</a:t>
            </a:r>
            <a:endParaRPr sz="2800"/>
          </a:p>
          <a:p>
            <a:pPr lvl="1" marL="742950" indent="-285750">
              <a:lnSpc>
                <a:spcPct val="90000"/>
              </a:lnSpc>
              <a:spcBef>
                <a:spcPts val="600"/>
              </a:spcBef>
              <a:defRPr sz="1800"/>
            </a:pPr>
            <a:r>
              <a:rPr sz="2800"/>
              <a:t>Disminución de la citotoxicidad</a:t>
            </a:r>
            <a:endParaRPr sz="2800"/>
          </a:p>
          <a:p>
            <a:pPr lvl="1" marL="742950" indent="-285750">
              <a:lnSpc>
                <a:spcPct val="90000"/>
              </a:lnSpc>
              <a:spcBef>
                <a:spcPts val="600"/>
              </a:spcBef>
              <a:defRPr sz="1800"/>
            </a:pPr>
            <a:r>
              <a:rPr sz="2800"/>
              <a:t>Disminución de la quimiotaxis</a:t>
            </a:r>
            <a:endParaRPr sz="2800"/>
          </a:p>
          <a:p>
            <a:pPr lvl="0">
              <a:lnSpc>
                <a:spcPct val="90000"/>
              </a:lnSpc>
              <a:defRPr sz="1800"/>
            </a:pPr>
            <a:r>
              <a:rPr sz="3200"/>
              <a:t>Células NK: Aumento en la aparición de tumores</a:t>
            </a:r>
          </a:p>
        </p:txBody>
      </p:sp>
    </p:spTree>
  </p:cSld>
  <p:clrMapOvr>
    <a:masterClrMapping/>
  </p:clrMapOvr>
  <p:transition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PATOLOGIA</a:t>
            </a:r>
          </a:p>
        </p:txBody>
      </p:sp>
      <p:sp>
        <p:nvSpPr>
          <p:cNvPr id="138" name="Shape 138"/>
          <p:cNvSpPr/>
          <p:nvPr>
            <p:ph type="body" idx="1"/>
          </p:nvPr>
        </p:nvSpPr>
        <p:spPr>
          <a:xfrm>
            <a:off x="457200" y="1600200"/>
            <a:ext cx="8229600" cy="139675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Linfadenopatía generalizada: Virus en células dendríticas</a:t>
            </a:r>
          </a:p>
        </p:txBody>
      </p:sp>
    </p:spTree>
  </p:cSld>
  <p:clrMapOvr>
    <a:masterClrMapping/>
  </p:clrMapOvr>
  <p:transition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>
            <p:ph type="body" idx="1"/>
          </p:nvPr>
        </p:nvSpPr>
        <p:spPr>
          <a:xfrm>
            <a:off x="457200" y="1600200"/>
            <a:ext cx="8229600" cy="74868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Infecciones oportunistas</a:t>
            </a:r>
          </a:p>
        </p:txBody>
      </p:sp>
      <p:pic>
        <p:nvPicPr>
          <p:cNvPr id="141" name="image14.jpg" descr="lulo0049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 flipV="1" rot="10800000">
            <a:off x="1547664" y="2276871"/>
            <a:ext cx="6264696" cy="4075422"/>
          </a:xfrm>
          <a:prstGeom prst="rect">
            <a:avLst/>
          </a:prstGeom>
          <a:ln w="12700">
            <a:miter lim="400000"/>
          </a:ln>
        </p:spPr>
      </p:pic>
      <p:sp>
        <p:nvSpPr>
          <p:cNvPr id="142" name="Shape 142"/>
          <p:cNvSpPr/>
          <p:nvPr/>
        </p:nvSpPr>
        <p:spPr>
          <a:xfrm>
            <a:off x="609600" y="427037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algn="ctr">
              <a:defRPr sz="4400"/>
            </a:lvl1pPr>
          </a:lstStyle>
          <a:p>
            <a:pPr lvl="0">
              <a:defRPr sz="1800"/>
            </a:pPr>
            <a:r>
              <a:rPr sz="4400"/>
              <a:t>PATOLOGIA</a:t>
            </a:r>
          </a:p>
        </p:txBody>
      </p:sp>
    </p:spTree>
  </p:cSld>
  <p:clrMapOvr>
    <a:masterClrMapping/>
  </p:clrMapOvr>
  <p:transition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>
            <p:ph type="body" idx="1"/>
          </p:nvPr>
        </p:nvSpPr>
        <p:spPr>
          <a:xfrm>
            <a:off x="457200" y="1600200"/>
            <a:ext cx="8229600" cy="74868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Infecciones oportunistas</a:t>
            </a:r>
          </a:p>
        </p:txBody>
      </p:sp>
      <p:pic>
        <p:nvPicPr>
          <p:cNvPr id="145" name="image15.jpg" descr="images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 rot="16200000">
            <a:off x="344738" y="2831726"/>
            <a:ext cx="4608513" cy="3066757"/>
          </a:xfrm>
          <a:prstGeom prst="rect">
            <a:avLst/>
          </a:prstGeom>
          <a:ln w="12700">
            <a:miter lim="400000"/>
          </a:ln>
        </p:spPr>
      </p:pic>
      <p:pic>
        <p:nvPicPr>
          <p:cNvPr id="146" name="image16.jpg" descr="240px-Cytomegalovirus_01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 flipV="1" rot="16200000">
            <a:off x="3966591" y="2906648"/>
            <a:ext cx="4528513" cy="3019009"/>
          </a:xfrm>
          <a:prstGeom prst="rect">
            <a:avLst/>
          </a:prstGeom>
          <a:ln w="12700">
            <a:miter lim="400000"/>
          </a:ln>
        </p:spPr>
      </p:pic>
      <p:sp>
        <p:nvSpPr>
          <p:cNvPr id="147" name="Shape 147"/>
          <p:cNvSpPr/>
          <p:nvPr/>
        </p:nvSpPr>
        <p:spPr>
          <a:xfrm>
            <a:off x="609600" y="427037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algn="ctr">
              <a:defRPr sz="4400"/>
            </a:lvl1pPr>
          </a:lstStyle>
          <a:p>
            <a:pPr lvl="0">
              <a:defRPr sz="1800"/>
            </a:pPr>
            <a:r>
              <a:rPr sz="4400"/>
              <a:t>PATOLOGIA</a:t>
            </a:r>
          </a:p>
        </p:txBody>
      </p:sp>
    </p:spTree>
  </p:cSld>
  <p:clrMapOvr>
    <a:masterClrMapping/>
  </p:clrMapOvr>
  <p:transition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>
            <p:ph type="body" idx="1"/>
          </p:nvPr>
        </p:nvSpPr>
        <p:spPr>
          <a:xfrm>
            <a:off x="457200" y="1600200"/>
            <a:ext cx="8229600" cy="74868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Infecciones oportunistas</a:t>
            </a:r>
          </a:p>
        </p:txBody>
      </p:sp>
      <p:pic>
        <p:nvPicPr>
          <p:cNvPr id="150" name="image17.jpg" descr="800px-Mycobacterium_tuberculosis_Ziehl-Neelsen_stain_02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 rot="16200000">
            <a:off x="-766885" y="2971750"/>
            <a:ext cx="4320481" cy="278671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1" name="image18.jpg" descr="fig10-02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 rot="5400000">
            <a:off x="2334556" y="2744924"/>
            <a:ext cx="4320481" cy="324036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image19.jpg" descr="tuberculosis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 rot="5400000">
            <a:off x="5488825" y="2800204"/>
            <a:ext cx="4320481" cy="3129798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Shape 153"/>
          <p:cNvSpPr/>
          <p:nvPr/>
        </p:nvSpPr>
        <p:spPr>
          <a:xfrm>
            <a:off x="609600" y="427037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algn="ctr">
              <a:defRPr sz="4400"/>
            </a:lvl1pPr>
          </a:lstStyle>
          <a:p>
            <a:pPr lvl="0">
              <a:defRPr sz="1800"/>
            </a:pPr>
            <a:r>
              <a:rPr sz="4400"/>
              <a:t>PATOLOGIA</a:t>
            </a:r>
          </a:p>
        </p:txBody>
      </p:sp>
    </p:spTree>
  </p:cSld>
  <p:clrMapOvr>
    <a:masterClrMapping/>
  </p:clrMapOvr>
  <p:transition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>
            <p:ph type="body" idx="1"/>
          </p:nvPr>
        </p:nvSpPr>
        <p:spPr>
          <a:xfrm>
            <a:off x="457200" y="1587500"/>
            <a:ext cx="8229600" cy="74868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Infecciones oportunistas</a:t>
            </a:r>
          </a:p>
        </p:txBody>
      </p:sp>
      <p:sp>
        <p:nvSpPr>
          <p:cNvPr id="156" name="Shape 156"/>
          <p:cNvSpPr/>
          <p:nvPr/>
        </p:nvSpPr>
        <p:spPr>
          <a:xfrm>
            <a:off x="609600" y="427037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algn="ctr">
              <a:defRPr sz="4400"/>
            </a:lvl1pPr>
          </a:lstStyle>
          <a:p>
            <a:pPr lvl="0">
              <a:defRPr sz="1800"/>
            </a:pPr>
            <a:r>
              <a:rPr sz="4400"/>
              <a:t>PATOLOGIA</a:t>
            </a:r>
          </a:p>
        </p:txBody>
      </p:sp>
      <p:pic>
        <p:nvPicPr>
          <p:cNvPr id="157" name="image20.jpg" descr="img-10-2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03647" y="0"/>
            <a:ext cx="6070602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160" name="image21.jpg" descr="candidiasis-esofagica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66477" y="1600199"/>
            <a:ext cx="6011046" cy="45259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61" name="image8.jpg" descr="gotron1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 rot="5400000">
            <a:off x="3863710" y="1577710"/>
            <a:ext cx="6034618" cy="4525963"/>
          </a:xfrm>
          <a:prstGeom prst="rect">
            <a:avLst/>
          </a:prstGeom>
          <a:ln w="12700">
            <a:miter lim="400000"/>
          </a:ln>
        </p:spPr>
      </p:pic>
      <p:pic>
        <p:nvPicPr>
          <p:cNvPr id="62" name="image9.jpg" descr="gotron2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 rot="16200000">
            <a:off x="-1057513" y="1876559"/>
            <a:ext cx="6038954" cy="392392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/>
          <p:nvPr>
            <p:ph type="body" idx="1"/>
          </p:nvPr>
        </p:nvSpPr>
        <p:spPr>
          <a:xfrm>
            <a:off x="457200" y="1600200"/>
            <a:ext cx="8229600" cy="74868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Infecciones oportunistas</a:t>
            </a:r>
          </a:p>
        </p:txBody>
      </p:sp>
      <p:sp>
        <p:nvSpPr>
          <p:cNvPr id="163" name="Shape 163"/>
          <p:cNvSpPr/>
          <p:nvPr/>
        </p:nvSpPr>
        <p:spPr>
          <a:xfrm>
            <a:off x="609600" y="427037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algn="ctr">
              <a:defRPr sz="4400"/>
            </a:lvl1pPr>
          </a:lstStyle>
          <a:p>
            <a:pPr lvl="0">
              <a:defRPr sz="1800"/>
            </a:pPr>
            <a:r>
              <a:rPr sz="4400"/>
              <a:t>PATOLOGIA</a:t>
            </a:r>
          </a:p>
        </p:txBody>
      </p:sp>
      <p:pic>
        <p:nvPicPr>
          <p:cNvPr id="164" name="image22.jpeg" descr="4453-4482-17423-18383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376963"/>
            <a:ext cx="9144000" cy="61040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/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167" name="image23.jpeg" descr="Molluscum-Contagiosum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 rot="5400000">
            <a:off x="-408554" y="2792928"/>
            <a:ext cx="4392489" cy="2928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68" name="image24.jpg" descr="molluscum_contagiosum5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779911" y="2157902"/>
            <a:ext cx="5121921" cy="427569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image25.jpg" descr="103v101n03-13149157fig19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15616" y="1270891"/>
            <a:ext cx="6909924" cy="518244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/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TUMORES</a:t>
            </a:r>
          </a:p>
        </p:txBody>
      </p:sp>
      <p:sp>
        <p:nvSpPr>
          <p:cNvPr id="173" name="Shape 173"/>
          <p:cNvSpPr/>
          <p:nvPr>
            <p:ph type="body" idx="1"/>
          </p:nvPr>
        </p:nvSpPr>
        <p:spPr>
          <a:xfrm>
            <a:off x="457200" y="1600199"/>
            <a:ext cx="8229600" cy="4525964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174" name="image26.gif" descr="http://2.bp.blogspot.com/-uR8jhDepmzs/T1PMW3DUjrI/AAAAAAAAHRQ/egrZoZsY9w0/s400/kaposi1.g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1519" y="260648"/>
            <a:ext cx="3552826" cy="3409952"/>
          </a:xfrm>
          <a:prstGeom prst="rect">
            <a:avLst/>
          </a:prstGeom>
          <a:ln w="12700">
            <a:miter lim="400000"/>
          </a:ln>
        </p:spPr>
      </p:pic>
      <p:pic>
        <p:nvPicPr>
          <p:cNvPr id="175" name="image27.jpg" descr="http://img.medscape.com/pi/emed/ckb/oncology/276262-279734-252tn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923927" y="332655"/>
            <a:ext cx="3111456" cy="2520282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image28.jpg" descr="http://upload.wikimedia.org/wikipedia/commons/thumb/1/1c/Kaposis_sarcoma_01.jpg/230px-Kaposis_sarcoma_01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4149080"/>
            <a:ext cx="2884966" cy="1944217"/>
          </a:xfrm>
          <a:prstGeom prst="rect">
            <a:avLst/>
          </a:prstGeom>
          <a:ln w="12700">
            <a:miter lim="400000"/>
          </a:ln>
        </p:spPr>
      </p:pic>
      <p:pic>
        <p:nvPicPr>
          <p:cNvPr id="177" name="image29.jpg" descr="http://www.dermnetnz.org/lesions/img/ks7-s.jp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843808" y="3933056"/>
            <a:ext cx="3168352" cy="2376265"/>
          </a:xfrm>
          <a:prstGeom prst="rect">
            <a:avLst/>
          </a:prstGeom>
          <a:ln w="12700">
            <a:miter lim="400000"/>
          </a:ln>
        </p:spPr>
      </p:pic>
      <p:pic>
        <p:nvPicPr>
          <p:cNvPr id="178" name="image30.jpeg" descr="http://ftguonline.org/files/images/FTGU_2_2_02_img_6.jp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868144" y="2276872"/>
            <a:ext cx="2902844" cy="387334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image31.jpg" descr="http://patoral.umayor.cl/atlaspatoral2/P7230069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 rot="10800000">
            <a:off x="4381500" y="-243409"/>
            <a:ext cx="4762500" cy="3800478"/>
          </a:xfrm>
          <a:prstGeom prst="rect">
            <a:avLst/>
          </a:prstGeom>
          <a:ln w="12700">
            <a:miter lim="400000"/>
          </a:ln>
        </p:spPr>
      </p:pic>
      <p:sp>
        <p:nvSpPr>
          <p:cNvPr id="181" name="Shape 181"/>
          <p:cNvSpPr/>
          <p:nvPr>
            <p:ph type="body" idx="1"/>
          </p:nvPr>
        </p:nvSpPr>
        <p:spPr>
          <a:xfrm>
            <a:off x="457200" y="1600199"/>
            <a:ext cx="8229600" cy="4525964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182" name="image32.jpg" descr="http://pat.uninet.edu/pat/Imagen/3018.im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4716017" cy="39699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image33.jpeg" descr="http://www.cepacse.es/img/sarcomade%20kaposi_1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716016" y="3175684"/>
            <a:ext cx="4427984" cy="3682316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image34.jpg" descr="http://pathmicro.med.sc.edu/lecture/kaposi-jh.jp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0" y="3733553"/>
            <a:ext cx="4788024" cy="31244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/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87" name="Shape 187"/>
          <p:cNvSpPr/>
          <p:nvPr>
            <p:ph type="body" idx="1"/>
          </p:nvPr>
        </p:nvSpPr>
        <p:spPr>
          <a:xfrm>
            <a:off x="457200" y="1600199"/>
            <a:ext cx="8229600" cy="4525964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188" name="image35.jpeg" descr="http://upload.wikimedia.org/wikipedia/commons/thumb/9/9d/Lymphoma_macro.jpg/220px-Lymphoma_macro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332656"/>
            <a:ext cx="4294450" cy="324036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9" name="image36.jpg" descr="http://www.patologiafcm.com.ar/wp-content/uploads/2012/07/julio-agosto03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283967" y="0"/>
            <a:ext cx="4860033" cy="36450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" name="image37.jpeg" descr="http://conganat.uninet.edu/IIICVHAP/comunicaciones/049/Linfoma%20plasmabl%E1stico%20Fig%203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3645024"/>
            <a:ext cx="5017130" cy="32129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image38.jpg" descr="http://www.conganat.org/7congreso/imagenes_trabajos/515-Figura10.jp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433391" y="4221088"/>
            <a:ext cx="4710609" cy="235530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/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94" name="Shape 194"/>
          <p:cNvSpPr/>
          <p:nvPr>
            <p:ph type="body" idx="1"/>
          </p:nvPr>
        </p:nvSpPr>
        <p:spPr>
          <a:xfrm>
            <a:off x="457200" y="1600199"/>
            <a:ext cx="8229600" cy="4525964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195" name="image39.jpg" descr="http://seram2010.com/modules/posters/files/1_jpg_def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972617" y="-243409"/>
            <a:ext cx="6108172" cy="458113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6" name="image40.jpg" descr="http://2.bp.blogspot.com/_BGIlM6f4bIs/StymuTVSTAI/AAAAAAAAAjc/EgNtYT0HYLs/s400/2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3881027"/>
            <a:ext cx="3995936" cy="2976973"/>
          </a:xfrm>
          <a:prstGeom prst="rect">
            <a:avLst/>
          </a:prstGeom>
          <a:ln w="12700">
            <a:miter lim="400000"/>
          </a:ln>
        </p:spPr>
      </p:pic>
      <p:pic>
        <p:nvPicPr>
          <p:cNvPr id="197" name="image41.jpeg" descr="http://www.unav.es/interpat/fotos/02b5545d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002658" y="2996951"/>
            <a:ext cx="5141342" cy="3861049"/>
          </a:xfrm>
          <a:prstGeom prst="rect">
            <a:avLst/>
          </a:prstGeom>
          <a:ln w="12700">
            <a:miter lim="400000"/>
          </a:ln>
        </p:spPr>
      </p:pic>
      <p:pic>
        <p:nvPicPr>
          <p:cNvPr id="198" name="image42.jpeg" descr="http://zl.elsevier.es/imatges/37/37v63n01/grande/37v63n01-13076770fig01.jp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944591" y="0"/>
            <a:ext cx="4199410" cy="291028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image10.jpg" descr="miovacuo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59632" y="1628799"/>
            <a:ext cx="6540307" cy="428234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ENFERMEDADES POR DÉFICIT INMUNITARIO</a:t>
            </a:r>
          </a:p>
        </p:txBody>
      </p:sp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CAUSAS</a:t>
            </a:r>
          </a:p>
        </p:txBody>
      </p:sp>
      <p:sp>
        <p:nvSpPr>
          <p:cNvPr id="69" name="Shape 69"/>
          <p:cNvSpPr/>
          <p:nvPr>
            <p:ph type="body" idx="1"/>
          </p:nvPr>
        </p:nvSpPr>
        <p:spPr>
          <a:xfrm>
            <a:off x="457200" y="1600199"/>
            <a:ext cx="8229600" cy="4525964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Defectos hereditarios del desarrollo</a:t>
            </a:r>
            <a:endParaRPr sz="3200"/>
          </a:p>
          <a:p>
            <a:pPr lvl="0">
              <a:defRPr sz="1800"/>
            </a:pPr>
            <a:r>
              <a:rPr sz="3200"/>
              <a:t>Secundarios a otras enfermedades:</a:t>
            </a:r>
            <a:endParaRPr sz="3200"/>
          </a:p>
          <a:p>
            <a:pPr lvl="1" marL="742950" indent="-285750">
              <a:spcBef>
                <a:spcPts val="600"/>
              </a:spcBef>
              <a:defRPr sz="1800"/>
            </a:pPr>
            <a:r>
              <a:rPr sz="2800"/>
              <a:t>Inmunosupresión postrasplante de órganos sólidos</a:t>
            </a:r>
            <a:endParaRPr sz="2800"/>
          </a:p>
          <a:p>
            <a:pPr lvl="1" marL="742950" indent="-285750">
              <a:spcBef>
                <a:spcPts val="600"/>
              </a:spcBef>
              <a:defRPr sz="1800"/>
            </a:pPr>
            <a:r>
              <a:rPr sz="2800"/>
              <a:t>Quimioterapia: Tratamiento del cáncer</a:t>
            </a:r>
            <a:endParaRPr sz="2800"/>
          </a:p>
          <a:p>
            <a:pPr lvl="1" marL="742950" indent="-285750">
              <a:spcBef>
                <a:spcPts val="600"/>
              </a:spcBef>
              <a:defRPr sz="1800"/>
            </a:pPr>
            <a:r>
              <a:rPr sz="2800"/>
              <a:t>Envejecimiento</a:t>
            </a:r>
            <a:endParaRPr sz="2800"/>
          </a:p>
          <a:p>
            <a:pPr lvl="1" marL="742950" indent="-285750">
              <a:spcBef>
                <a:spcPts val="600"/>
              </a:spcBef>
              <a:defRPr sz="1800"/>
            </a:pPr>
            <a:r>
              <a:rPr sz="2800"/>
              <a:t>Infecciones: sida</a:t>
            </a:r>
            <a:endParaRPr sz="2800"/>
          </a:p>
          <a:p>
            <a:pPr lvl="1" marL="742950" indent="-285750">
              <a:spcBef>
                <a:spcPts val="600"/>
              </a:spcBef>
              <a:defRPr sz="1800"/>
            </a:pPr>
            <a:r>
              <a:rPr sz="2800"/>
              <a:t>Desnutrición </a:t>
            </a:r>
          </a:p>
        </p:txBody>
      </p:sp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ENFERMEDADES POR DÉFICIT INMUNITARIO</a:t>
            </a:r>
          </a:p>
        </p:txBody>
      </p:sp>
      <p:sp>
        <p:nvSpPr>
          <p:cNvPr id="72" name="Shape 72"/>
          <p:cNvSpPr/>
          <p:nvPr>
            <p:ph type="body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INMUNODEFICIENCIAS PRIMARIAS</a:t>
            </a:r>
          </a:p>
        </p:txBody>
      </p:sp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>
            <p:ph type="title"/>
          </p:nvPr>
        </p:nvSpPr>
        <p:spPr>
          <a:xfrm>
            <a:off x="457200" y="116632"/>
            <a:ext cx="8229600" cy="114300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PATOGÉNESIS</a:t>
            </a:r>
          </a:p>
        </p:txBody>
      </p:sp>
      <p:pic>
        <p:nvPicPr>
          <p:cNvPr id="75" name="image1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97137" y="1052736"/>
            <a:ext cx="6754857" cy="5616624"/>
          </a:xfrm>
          <a:prstGeom prst="rect">
            <a:avLst/>
          </a:prstGeom>
          <a:ln w="12700">
            <a:miter lim="400000"/>
          </a:ln>
        </p:spPr>
      </p:pic>
      <p:sp>
        <p:nvSpPr>
          <p:cNvPr id="76" name="Shape 76"/>
          <p:cNvSpPr/>
          <p:nvPr/>
        </p:nvSpPr>
        <p:spPr>
          <a:xfrm>
            <a:off x="3275855" y="3429000"/>
            <a:ext cx="1" cy="288033"/>
          </a:xfrm>
          <a:prstGeom prst="line">
            <a:avLst/>
          </a:prstGeom>
          <a:ln>
            <a:solidFill>
              <a:srgbClr val="4A7EBB"/>
            </a:solidFill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77" name="Shape 77"/>
          <p:cNvSpPr/>
          <p:nvPr/>
        </p:nvSpPr>
        <p:spPr>
          <a:xfrm>
            <a:off x="3275855" y="4437112"/>
            <a:ext cx="1" cy="216025"/>
          </a:xfrm>
          <a:prstGeom prst="line">
            <a:avLst/>
          </a:prstGeom>
          <a:ln>
            <a:solidFill>
              <a:srgbClr val="4A7EBB"/>
            </a:solidFill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78" name="Shape 78"/>
          <p:cNvSpPr/>
          <p:nvPr/>
        </p:nvSpPr>
        <p:spPr>
          <a:xfrm>
            <a:off x="5940152" y="3429000"/>
            <a:ext cx="1" cy="288033"/>
          </a:xfrm>
          <a:prstGeom prst="line">
            <a:avLst/>
          </a:prstGeom>
          <a:ln>
            <a:solidFill>
              <a:srgbClr val="4A7EBB"/>
            </a:solidFill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79" name="Shape 79"/>
          <p:cNvSpPr/>
          <p:nvPr/>
        </p:nvSpPr>
        <p:spPr>
          <a:xfrm>
            <a:off x="5076055" y="2636911"/>
            <a:ext cx="360041" cy="288033"/>
          </a:xfrm>
          <a:prstGeom prst="line">
            <a:avLst/>
          </a:prstGeom>
          <a:ln>
            <a:solidFill>
              <a:srgbClr val="4A7EBB"/>
            </a:solidFill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80" name="Shape 80"/>
          <p:cNvSpPr/>
          <p:nvPr/>
        </p:nvSpPr>
        <p:spPr>
          <a:xfrm flipH="1">
            <a:off x="3707903" y="2708919"/>
            <a:ext cx="432049" cy="144017"/>
          </a:xfrm>
          <a:prstGeom prst="line">
            <a:avLst/>
          </a:prstGeom>
          <a:ln>
            <a:solidFill>
              <a:srgbClr val="4A7EBB"/>
            </a:solidFill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81" name="Shape 81"/>
          <p:cNvSpPr/>
          <p:nvPr/>
        </p:nvSpPr>
        <p:spPr>
          <a:xfrm>
            <a:off x="4572000" y="1844824"/>
            <a:ext cx="0" cy="216025"/>
          </a:xfrm>
          <a:prstGeom prst="line">
            <a:avLst/>
          </a:prstGeom>
          <a:ln>
            <a:solidFill>
              <a:srgbClr val="4A7EBB"/>
            </a:solidFill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/>
          <a:lstStyle>
            <a:lvl1pPr defTabSz="832104">
              <a:defRPr sz="3549"/>
            </a:lvl1pPr>
          </a:lstStyle>
          <a:p>
            <a:pPr lvl="0">
              <a:defRPr sz="1800"/>
            </a:pPr>
            <a:r>
              <a:rPr sz="3549"/>
              <a:t>AGAMAGLOBULINEMIA LIGADA AL CROMOSOMA X “ENF. DE BRUTON”</a:t>
            </a:r>
          </a:p>
        </p:txBody>
      </p:sp>
      <p:sp>
        <p:nvSpPr>
          <p:cNvPr id="84" name="Shape 84"/>
          <p:cNvSpPr/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</p:spPr>
        <p:txBody>
          <a:bodyPr/>
          <a:lstStyle/>
          <a:p>
            <a:pPr lvl="0">
              <a:lnSpc>
                <a:spcPct val="90000"/>
              </a:lnSpc>
              <a:spcBef>
                <a:spcPts val="600"/>
              </a:spcBef>
              <a:defRPr sz="1800"/>
            </a:pPr>
            <a:r>
              <a:rPr sz="2900"/>
              <a:t>Imposibilidad de maduración de linfocitos B</a:t>
            </a:r>
            <a:endParaRPr sz="2900"/>
          </a:p>
          <a:p>
            <a:pPr lvl="0">
              <a:lnSpc>
                <a:spcPct val="90000"/>
              </a:lnSpc>
              <a:spcBef>
                <a:spcPts val="600"/>
              </a:spcBef>
              <a:defRPr sz="1800"/>
            </a:pPr>
            <a:r>
              <a:rPr sz="2900"/>
              <a:t>Mutación de tirosíncinasa (gen BTK)</a:t>
            </a:r>
            <a:endParaRPr sz="2900"/>
          </a:p>
          <a:p>
            <a:pPr lvl="0">
              <a:lnSpc>
                <a:spcPct val="90000"/>
              </a:lnSpc>
              <a:spcBef>
                <a:spcPts val="600"/>
              </a:spcBef>
              <a:defRPr sz="1800"/>
            </a:pPr>
            <a:r>
              <a:rPr sz="2900"/>
              <a:t>No se producen cadenas ligeras de las Igs</a:t>
            </a:r>
            <a:endParaRPr sz="2900"/>
          </a:p>
          <a:p>
            <a:pPr lvl="0">
              <a:lnSpc>
                <a:spcPct val="90000"/>
              </a:lnSpc>
              <a:spcBef>
                <a:spcPts val="600"/>
              </a:spcBef>
              <a:defRPr sz="1800"/>
            </a:pPr>
            <a:r>
              <a:rPr sz="2900"/>
              <a:t>Morfología:</a:t>
            </a:r>
            <a:endParaRPr sz="2900"/>
          </a:p>
          <a:p>
            <a:pPr lvl="1" marL="742950" indent="-285750">
              <a:lnSpc>
                <a:spcPct val="90000"/>
              </a:lnSpc>
              <a:spcBef>
                <a:spcPts val="600"/>
              </a:spcBef>
              <a:defRPr sz="1800"/>
            </a:pPr>
            <a:r>
              <a:rPr sz="2500"/>
              <a:t>Disminución de LB circulantes</a:t>
            </a:r>
            <a:endParaRPr sz="2500"/>
          </a:p>
          <a:p>
            <a:pPr lvl="1" marL="742950" indent="-285750">
              <a:lnSpc>
                <a:spcPct val="90000"/>
              </a:lnSpc>
              <a:spcBef>
                <a:spcPts val="600"/>
              </a:spcBef>
              <a:defRPr sz="1800"/>
            </a:pPr>
            <a:r>
              <a:rPr sz="2500"/>
              <a:t>Centros germinales poco desarrollados</a:t>
            </a:r>
            <a:endParaRPr sz="2500"/>
          </a:p>
          <a:p>
            <a:pPr lvl="1" marL="742950" indent="-285750">
              <a:lnSpc>
                <a:spcPct val="90000"/>
              </a:lnSpc>
              <a:spcBef>
                <a:spcPts val="600"/>
              </a:spcBef>
              <a:defRPr sz="1800"/>
            </a:pPr>
            <a:r>
              <a:rPr sz="2500"/>
              <a:t>Ausencia de células plasmáticas</a:t>
            </a:r>
            <a:endParaRPr sz="2500"/>
          </a:p>
          <a:p>
            <a:pPr lvl="1" marL="742950" indent="-285750">
              <a:lnSpc>
                <a:spcPct val="90000"/>
              </a:lnSpc>
              <a:spcBef>
                <a:spcPts val="600"/>
              </a:spcBef>
              <a:defRPr sz="1800"/>
            </a:pPr>
            <a:r>
              <a:rPr sz="2500"/>
              <a:t>Respuesta celular  (LT): normal</a:t>
            </a:r>
            <a:endParaRPr sz="2500"/>
          </a:p>
          <a:p>
            <a:pPr lvl="0">
              <a:lnSpc>
                <a:spcPct val="90000"/>
              </a:lnSpc>
              <a:spcBef>
                <a:spcPts val="600"/>
              </a:spcBef>
              <a:defRPr sz="1800"/>
            </a:pPr>
            <a:r>
              <a:rPr sz="2900"/>
              <a:t>Los pacientes presentan infecciones repetidas y aumento de la incidencia de algunas enfermedades autoinmunes</a:t>
            </a:r>
          </a:p>
        </p:txBody>
      </p:sp>
    </p:spTree>
  </p:cSld>
  <p:clrMapOvr>
    <a:masterClrMapping/>
  </p:clrMapOvr>
  <p:transition spd="med" advClick="1"/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Avenir Book"/>
        <a:ea typeface="Avenir Book"/>
        <a:cs typeface="Avenir Book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Avenir Book"/>
        <a:ea typeface="Avenir Book"/>
        <a:cs typeface="Avenir Book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